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67" r:id="rId4"/>
    <p:sldId id="310" r:id="rId5"/>
    <p:sldId id="311" r:id="rId6"/>
    <p:sldId id="268" r:id="rId7"/>
    <p:sldId id="269" r:id="rId8"/>
    <p:sldId id="288" r:id="rId9"/>
    <p:sldId id="291" r:id="rId10"/>
    <p:sldId id="306" r:id="rId11"/>
    <p:sldId id="290" r:id="rId12"/>
    <p:sldId id="292" r:id="rId13"/>
    <p:sldId id="297" r:id="rId14"/>
    <p:sldId id="298" r:id="rId15"/>
    <p:sldId id="296" r:id="rId16"/>
    <p:sldId id="273" r:id="rId17"/>
    <p:sldId id="323" r:id="rId18"/>
    <p:sldId id="299" r:id="rId19"/>
    <p:sldId id="301" r:id="rId20"/>
    <p:sldId id="320" r:id="rId21"/>
    <p:sldId id="303" r:id="rId22"/>
    <p:sldId id="314" r:id="rId23"/>
    <p:sldId id="315" r:id="rId24"/>
    <p:sldId id="312" r:id="rId25"/>
    <p:sldId id="274" r:id="rId26"/>
    <p:sldId id="321" r:id="rId27"/>
    <p:sldId id="309" r:id="rId28"/>
    <p:sldId id="266" r:id="rId29"/>
    <p:sldId id="278" r:id="rId30"/>
    <p:sldId id="279" r:id="rId31"/>
    <p:sldId id="307" r:id="rId32"/>
    <p:sldId id="326" r:id="rId33"/>
    <p:sldId id="317" r:id="rId34"/>
    <p:sldId id="308" r:id="rId35"/>
    <p:sldId id="325" r:id="rId36"/>
    <p:sldId id="282" r:id="rId37"/>
    <p:sldId id="287" r:id="rId38"/>
    <p:sldId id="265" r:id="rId39"/>
    <p:sldId id="286" r:id="rId40"/>
    <p:sldId id="261" r:id="rId41"/>
    <p:sldId id="280" r:id="rId42"/>
    <p:sldId id="324" r:id="rId43"/>
    <p:sldId id="318" r:id="rId44"/>
    <p:sldId id="319" r:id="rId45"/>
    <p:sldId id="276" r:id="rId46"/>
    <p:sldId id="316" r:id="rId47"/>
    <p:sldId id="259" r:id="rId48"/>
    <p:sldId id="275" r:id="rId49"/>
    <p:sldId id="260" r:id="rId50"/>
    <p:sldId id="277" r:id="rId51"/>
  </p:sldIdLst>
  <p:sldSz cx="12192000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99CCFF"/>
    <a:srgbClr val="E84848"/>
    <a:srgbClr val="F2F2F2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00" autoAdjust="0"/>
    <p:restoredTop sz="82879" autoAdjust="0"/>
  </p:normalViewPr>
  <p:slideViewPr>
    <p:cSldViewPr snapToGrid="0">
      <p:cViewPr varScale="1">
        <p:scale>
          <a:sx n="91" d="100"/>
          <a:sy n="91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NLP\talkback2014\acl_presentation_resources\computer%20likeness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Computer-Likeness Rating</a:t>
            </a:r>
          </a:p>
        </c:rich>
      </c:tx>
      <c:layout>
        <c:manualLayout>
          <c:xMode val="edge"/>
          <c:yMode val="edge"/>
          <c:x val="0.1101347490416416"/>
          <c:y val="3.164242637074779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0843855732503462E-2"/>
          <c:y val="0.17171283146172747"/>
          <c:w val="0.89655796150481182"/>
          <c:h val="0.7825688976377952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Computer w/out KB</c:v>
                </c:pt>
              </c:strCache>
            </c:strRef>
          </c:tx>
          <c:spPr>
            <a:solidFill>
              <a:srgbClr val="E53F57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6592247605457795E-3"/>
                  <c:y val="0.55409878919128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CAC7CD1-88BA-4C6C-AFCB-36F330FBABE5}" type="SERIESNAME">
                      <a:rPr lang="en-US" sz="1600"/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[SERIES NAME]</a:t>
                    </a:fld>
                    <a:r>
                      <a:rPr lang="en-US" sz="1600" baseline="0"/>
                      <a:t>, </a:t>
                    </a:r>
                    <a:fld id="{304236FC-9A05-4B3A-B868-4036BE724E0E}" type="VALUE">
                      <a:rPr lang="en-US" sz="1600" b="1" baseline="0"/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6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SerName val="1"/>
              <c:extLst>
                <c:ext xmlns:c15="http://schemas.microsoft.com/office/drawing/2012/chart" uri="{CE6537A1-D6FC-4f65-9D91-7224C49458BB}">
                  <c15:layout>
                    <c:manualLayout>
                      <c:w val="0.1209574850437872"/>
                      <c:h val="0.1992491318368551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plus>
              <c:numRef>
                <c:f>Sheet1!$B$3</c:f>
                <c:numCache>
                  <c:formatCode>General</c:formatCode>
                  <c:ptCount val="1"/>
                  <c:pt idx="0">
                    <c:v>0.2</c:v>
                  </c:pt>
                </c:numCache>
              </c:numRef>
            </c:plus>
            <c:minus>
              <c:numRef>
                <c:f>Sheet1!$B$3</c:f>
                <c:numCache>
                  <c:formatCode>General</c:formatCode>
                  <c:ptCount val="1"/>
                  <c:pt idx="0">
                    <c:v>0.2</c:v>
                  </c:pt>
                </c:numCache>
              </c:numRef>
            </c:minus>
            <c:spPr>
              <a:noFill/>
              <a:ln w="28575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Mean Score*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4.6599999999999975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Computer w. KB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6.4053261376109437E-3"/>
                  <c:y val="0.521102505222499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EBA2B1-7219-4977-A502-0389C43ADA62}" type="SERIESNAME">
                      <a:rPr lang="en-US" sz="1600"/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[SERIES NAME]</a:t>
                    </a:fld>
                    <a:r>
                      <a:rPr lang="en-US" sz="1600" baseline="0"/>
                      <a:t>,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 </a:t>
                    </a:r>
                    <a:fld id="{D18A951B-0294-49A6-A421-9E840E96AC0F}" type="VALUE">
                      <a:rPr lang="en-US" sz="1600" b="1" baseline="0"/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4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SerName val="1"/>
              <c:extLst>
                <c:ext xmlns:c15="http://schemas.microsoft.com/office/drawing/2012/chart" uri="{CE6537A1-D6FC-4f65-9D91-7224C49458BB}">
                  <c15:layout>
                    <c:manualLayout>
                      <c:w val="0.12743029067658088"/>
                      <c:h val="0.2342801062753378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plus>
              <c:numRef>
                <c:f>Sheet1!$C$3</c:f>
                <c:numCache>
                  <c:formatCode>General</c:formatCode>
                  <c:ptCount val="1"/>
                  <c:pt idx="0">
                    <c:v>0.22000000000000008</c:v>
                  </c:pt>
                </c:numCache>
              </c:numRef>
            </c:plus>
            <c:minus>
              <c:numRef>
                <c:f>Sheet1!$C$3</c:f>
                <c:numCache>
                  <c:formatCode>General</c:formatCode>
                  <c:ptCount val="1"/>
                  <c:pt idx="0">
                    <c:v>0.22000000000000008</c:v>
                  </c:pt>
                </c:numCache>
              </c:numRef>
            </c:minus>
            <c:spPr>
              <a:noFill/>
              <a:ln w="28575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Mean Score*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4.3199999999999985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Human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3.903881501564445E-3"/>
                  <c:y val="0.354208872954098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65CCA1-E20E-4613-A8F0-920CC977F2F4}" type="SERIESNAME">
                      <a:rPr lang="en-US" sz="1600"/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[SERIES NAME]</a:t>
                    </a:fld>
                    <a:r>
                      <a:rPr lang="en-US" sz="1400" baseline="0"/>
                      <a:t>,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400" baseline="0"/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 </a:t>
                    </a:r>
                    <a:fld id="{492AF9B6-7C41-410E-8295-1D63E87F45A6}" type="VALUE">
                      <a:rPr lang="en-US" sz="1600" b="1" baseline="0"/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4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SerName val="1"/>
              <c:extLst>
                <c:ext xmlns:c15="http://schemas.microsoft.com/office/drawing/2012/chart" uri="{CE6537A1-D6FC-4f65-9D91-7224C49458BB}">
                  <c15:layout>
                    <c:manualLayout>
                      <c:w val="0.1185073216547569"/>
                      <c:h val="0.1970435704534762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plus>
              <c:numRef>
                <c:f>Sheet1!$D$3</c:f>
                <c:numCache>
                  <c:formatCode>General</c:formatCode>
                  <c:ptCount val="1"/>
                  <c:pt idx="0">
                    <c:v>8.0000000000000071E-2</c:v>
                  </c:pt>
                </c:numCache>
              </c:numRef>
            </c:plus>
            <c:minus>
              <c:numRef>
                <c:f>Sheet1!$D$3</c:f>
                <c:numCache>
                  <c:formatCode>General</c:formatCode>
                  <c:ptCount val="1"/>
                  <c:pt idx="0">
                    <c:v>8.0000000000000071E-2</c:v>
                  </c:pt>
                </c:numCache>
              </c:numRef>
            </c:minus>
            <c:spPr>
              <a:noFill/>
              <a:ln w="28575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Mean Score*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3.3299999999999987</c:v>
                </c:pt>
              </c:numCache>
            </c:numRef>
          </c:val>
        </c:ser>
        <c:gapWidth val="131"/>
        <c:overlap val="-50"/>
        <c:axId val="45837696"/>
        <c:axId val="45839488"/>
      </c:barChart>
      <c:catAx>
        <c:axId val="4583769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45839488"/>
        <c:crosses val="autoZero"/>
        <c:auto val="1"/>
        <c:lblAlgn val="ctr"/>
        <c:lblOffset val="100"/>
      </c:catAx>
      <c:valAx>
        <c:axId val="45839488"/>
        <c:scaling>
          <c:orientation val="minMax"/>
          <c:max val="5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Mean Score*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7696"/>
        <c:crosses val="autoZero"/>
        <c:crossBetween val="between"/>
      </c:valAx>
      <c:spPr>
        <a:noFill/>
        <a:ln>
          <a:solidFill>
            <a:schemeClr val="accent1">
              <a:lumMod val="75000"/>
            </a:schemeClr>
          </a:solidFill>
        </a:ln>
        <a:effectLst/>
      </c:spPr>
    </c:plotArea>
    <c:plotVisOnly val="1"/>
    <c:dispBlanksAs val="gap"/>
  </c:chart>
  <c:spPr>
    <a:solidFill>
      <a:schemeClr val="bg1"/>
    </a:solidFill>
    <a:ln w="1587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775D719-0BC1-4E6A-95C4-E92AB8000257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12E6BCC-5EF5-4AD2-9677-730EBA2C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Intro, who we are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1DB34-2199-43BC-9706-B53B0D49669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What is the content?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Topic(s),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associated sentiments,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Can also be objectivity, </a:t>
            </a:r>
            <a:r>
              <a:rPr lang="en-US" dirty="0" err="1" smtClean="0"/>
              <a:t>evidentiality</a:t>
            </a:r>
            <a:r>
              <a:rPr lang="en-US" dirty="0" smtClean="0"/>
              <a:t>, the perceived truthfulness, and so 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we limit (in this work) to </a:t>
            </a:r>
            <a:r>
              <a:rPr lang="en-US" u="sng" dirty="0" smtClean="0"/>
              <a:t>topic</a:t>
            </a:r>
            <a:r>
              <a:rPr lang="en-US" dirty="0" smtClean="0"/>
              <a:t> and </a:t>
            </a:r>
            <a:r>
              <a:rPr lang="en-US" u="sng" dirty="0" smtClean="0"/>
              <a:t>sentiment</a:t>
            </a:r>
            <a:r>
              <a:rPr lang="en-US" dirty="0" smtClean="0"/>
              <a:t> but to get better results we think more should come to play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8A800-D1C8-4EF7-BD2B-9DFC7023319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Intersect the topic/sentiment of agenda and content (matching topics). Can be empty thus no generation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F3BAC-9882-4653-B309-38D43C9173A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Briefly remind the goal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695F32-A34E-400F-97D5-2658555FF96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(Maxim of Quantity) Templates are economic. The response are limited to address one or more of the document, product/topic and a related topic.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expansion of the templates won’t generate long responses. Thus, short responses are not breaching the quantity maxim and efficiently deliver the message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40EC7-65E6-4BB0-BE64-AE66C46047F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Maxim of relation - The responses are relevant because the generation functions “injects” relevant expressions which are based on the actual input from the document (or agenda). For each, a different function is used.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52B289-E66E-4ED2-A9E4-E8C5E32C765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Opinionated – (maps to maxim of quality) – the opinion (captured in agenda) is relevant to the topic – it could be “wrong” but it is something the responder “believes” in or promotes as if it was true (thus, quality maxim is kept)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38B83-DBF3-4775-B9A4-5FE1BE3D1A6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Created template based generation in which templates are like trees with place holders that are expanded by either additional sub-trees of by functions that take some of the input (topic, sentiment (from agenda or content element), relations) and generate referring expressions (Noun Phrases) or sentiment expressions (actually a Verb Phrase).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96730D-7C4B-484D-A82B-935A1F909A9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BD7EE9-F1A6-4E92-ABDE-4C7C699E96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baseline takes the content element from analysis stage and agenda and generates a response.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A4612B-4777-4DC9-81DA-5B4747980FB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KB can be used to expand the response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26A41-4A00-419B-BB37-E95F6A60D47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300" smtClean="0"/>
              <a:t>In good outcome – say that the system works well, lets see how we did it /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Bad outcome – make a joke (you people are smarter than MT workers)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-- anchor </a:t>
            </a:r>
            <a:r>
              <a:rPr lang="en-US" smtClean="0"/>
              <a:t>by relating to the goal of the system: going to discuss a system that tries to mimic real human response for online content. Recently, a system passed Turing test – we want to investigate the factors of what is human-like response.</a:t>
            </a:r>
            <a:endParaRPr lang="en-US" sz="130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EC7BE-AE76-44CE-AECE-7FD7E91219C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1E683-0B9A-4C26-88E0-952341C3AA4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 are trying to generate sentences that could be anything. There is no “correct” response and it is affected by many factors – so there is no way to define a gold standard.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response should be human like (and relevant – we are trying to convince, express opinion within context). because this is our target= real interaction online. Thus, follow the Turing Test idea – evaluate using human – measure how humans evaluate the human-ness of the response and whether it is relevant to the document.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B9E28-5A41-468E-BBAA-E18F01EE399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Describe our evaluation settings.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A3D167-8753-482C-B94C-F606A5E6AF3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Describe the actual survey.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Should we show screenshot(s) of the survey?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E968D4-B97A-4C8E-9A35-49BA0B5ED5E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Describe the first survey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28EBF9-8F88-4F83-A690-3E7AA7B9ADF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37DB7E-71A9-467F-9A73-AC68A79C762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D34C2-835F-46EE-8204-8623C692C6F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5B6A6-726E-4E15-814F-48D81909B94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Briefly discuss future work.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DCE8E-20FC-44FE-9793-BC04C4DBDD5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Topic learning offline using relevant corpus. Can be supervised or not.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Define agenda based on topics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For a new document – topic inference and sentiment scoring before passing results to generation components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idea is that components could be swapped.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More details and exact components in the published paper.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B888F-FDE4-446E-9D3F-DE277B65E11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Aggregated Overview of the Talk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5398A7-6516-4AB1-84A7-033636663A1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Describe the second survey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D168FE-FB15-4F13-8494-3A8215475CB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Describe the second survey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12E928-F881-44CF-A4DB-FB3D268735F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smtClean="0"/>
              <a:t>Responses are relevant to the snippet they are created for </a:t>
            </a:r>
            <a:r>
              <a:rPr lang="en-US" b="1" smtClean="0"/>
              <a:t>(so including the topic and sentiment is important)</a:t>
            </a:r>
          </a:p>
          <a:p>
            <a:pPr marL="228600" indent="-228600" eaLnBrk="1" hangingPunct="1"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smtClean="0"/>
              <a:t>Human responses more relevant (why). Confirmed by negative coefficient of IS_COMP</a:t>
            </a:r>
          </a:p>
          <a:p>
            <a:pPr marL="228600" indent="-228600" eaLnBrk="1" hangingPunct="1">
              <a:spcBef>
                <a:spcPct val="0"/>
              </a:spcBef>
              <a:buFont typeface="Calibri Light" pitchFamily="34" charset="0"/>
              <a:buAutoNum type="arabicPeriod"/>
            </a:pPr>
            <a:endParaRPr 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03F69-9900-4A55-A29C-FFEE367DD08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300" dirty="0" smtClean="0"/>
              <a:t>KB has no effect on relevance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300" dirty="0" smtClean="0"/>
              <a:t>Source does, more significant for Computer (because of explicit reference to topic)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3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A6B7B-FC91-4638-A97E-F136CF46FD5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Overview of components used, maybe talk that they are just the basic and call for improvements (or leave that to the end)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94939-E115-4D68-A3CB-56B22BB65C1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Talk about the generation “formally”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Move all in all to the end of the example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8C7B3-8F1D-489C-85CA-F9ED70D6A19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Here, describe/mention related work and state which libraries one we used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EF67A-BE23-4646-8563-474A013A8C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Explain the generation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11D25-27D8-4DA6-9BA8-B1BFC85B41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Here, I want to discuss actual related work. To be honest, I initially set the overall layout but when writing it, I think this is misplaced (or need to change the title)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7FD03B-4C71-4EB8-88D3-4CB0025EC32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Talk about Ritter and Hasegawa – closest related works that we’ve found. Same comment as above regarding flow…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Possible “resolution”: mention this at the beginning (a slide saying the field is not really explored, much analysis but no generation etc).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702E9-E056-42C0-A5C8-2E3718EBCF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Many human interactions are done online.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General news, political campaigns, reviews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In blogs, social networks, news sites...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It is important to understand what constituents/consumers are doing as this affect your “business”.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Thus, plenty of academic research on analysis of the online content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05814-16AB-4ABF-AEB5-9BB18998CB3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Actors (business, government, NPOs) has motivation to interact with the users </a:t>
            </a:r>
            <a:r>
              <a:rPr lang="en-US" u="sng" dirty="0" smtClean="0"/>
              <a:t>online (for </a:t>
            </a:r>
            <a:r>
              <a:rPr lang="en-US" dirty="0" smtClean="0"/>
              <a:t>PR - Spread ideas, promote causes or products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We want to investigate the full cycle – analysis and then response.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Can response generation be done automatically? 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What should be in the response?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Can the responses of the system seems/pass as human?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A39B36-4C75-46E1-BF9D-A28B93E254B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Free/non-formal discussion of the model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5713A-AD44-45B4-8F81-C6C99833DD9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Maxim of Quantity: Responses are economic </a:t>
            </a:r>
            <a:r>
              <a:rPr lang="en-US" b="1" smtClean="0"/>
              <a:t>[brief and concise]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Maxim of Relation: Responses are relevant </a:t>
            </a:r>
            <a:r>
              <a:rPr lang="en-US" b="1" smtClean="0"/>
              <a:t>[directly address the documents’ content]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Maxim of Quality: Responses are opinionated </a:t>
            </a:r>
            <a:r>
              <a:rPr lang="en-US" b="1" smtClean="0"/>
              <a:t>[express responders beliefs, sentiments, or dispositions towards the topic(s).]</a:t>
            </a:r>
          </a:p>
          <a:p>
            <a:pPr lvl="1"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64435B-6BB3-4AE0-9A3B-713444C03C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Start formal model - definitions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 – set of online documents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 – set of agendas (in general or for some entity)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 – sentences in English (preferably, grammatical, meaningful ones ;-)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Our functions maps from &lt;D, A&gt; to sentence(s) trying to analyze (decide what to say) and then generate (how to say it, what in the actual response) – corresponding to the arrow directions above.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9A7F8-70BE-4A73-A417-E82A6DA2A77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Analysis of the document extracting its content which should be input for generation.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When we approach this we want to identify what is important input for generation -</a:t>
            </a:r>
            <a:r>
              <a:rPr lang="en-US" smtClean="0">
                <a:sym typeface="Wingdings" pitchFamily="2" charset="2"/>
              </a:rPr>
              <a:t> put it in “content element”</a:t>
            </a: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396E12-2BA1-40A0-8782-9F2103BD31B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2ADB-77C4-40A1-94AA-DDBA79504D36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2EF9-A307-46E5-BA4F-1476DE31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DC6E-B92A-46CB-B082-E1D970003963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8D32-A879-4957-8405-BC4377EBB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B82E-3D3E-4F91-97D1-F2D959EB6DFB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7793-4A87-4FD9-BEF7-27A4167F1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3073-3267-411C-9D7A-65EAE1BB5A1C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BA35-77E0-4CB7-9FC2-2B6CA8CC3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6162-1E7D-4C0C-BDA6-77714F149370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4043-3528-4A48-B92C-BAA1C1BE0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4E4DE-D8EB-44B2-83B6-6DF498466F51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AB90-AEE6-4EA1-946B-5BD45E0C1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6134-6694-4C0E-8D2D-9CFE70B58425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11CB-301F-4AD1-A4D1-9607E1495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16E9-6A7D-46F4-B736-547C0D52806C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43D2-98FB-45CD-A57E-F0D689061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0E74-DB1E-4E28-B765-02BE15DF5548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0312-B724-4536-A2C1-FE368A00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9D99-8158-496F-8786-0D83F37B28C8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AE3A-3688-409F-8C9F-3030B8AC0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A2E1-8C26-4F85-8CA5-B2CE65F8B440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39EE-B246-4CDB-A7A6-B6B24CC30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F72CE9-014C-42B6-9EEE-C94CBD03D513}" type="datetimeFigureOut">
              <a:rPr lang="en-US"/>
              <a:pPr>
                <a:defRPr/>
              </a:pPr>
              <a:t>09/09/2014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7F4D18-7681-494A-81C5-069586A2C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gan.tomer@idc.ac.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sarfaty@weizmann.ac.il" TargetMode="External"/><Relationship Id="rId4" Type="http://schemas.openxmlformats.org/officeDocument/2006/relationships/hyperlink" Target="mailto:s.frank@let.ru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6.png"/><Relationship Id="rId10" Type="http://schemas.openxmlformats.org/officeDocument/2006/relationships/image" Target="../media/image28.png"/><Relationship Id="rId4" Type="http://schemas.openxmlformats.org/officeDocument/2006/relationships/image" Target="../media/image38.jpe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tsarfaty.com/nlg-sd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88" y="701675"/>
            <a:ext cx="9144000" cy="1257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Generating Subjective Responses to Opinionated Articles in Social Media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85888" y="1958975"/>
            <a:ext cx="9144000" cy="646113"/>
          </a:xfrm>
        </p:spPr>
        <p:txBody>
          <a:bodyPr/>
          <a:lstStyle/>
          <a:p>
            <a:pPr eaLnBrk="1" hangingPunct="1"/>
            <a:r>
              <a:rPr lang="en-US" smtClean="0"/>
              <a:t>An Agenda-Driven Architecture and a Turing-Like Test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1475" y="2649538"/>
          <a:ext cx="11353800" cy="1616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4349"/>
                <a:gridCol w="3458288"/>
                <a:gridCol w="41104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Tomer Cagan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School of Computer Science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Interdisciplinary Center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Herzeliya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Israel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cagan.tomer@idc.ac.il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Stefan Frank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Centre for Language Studies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Radboud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University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Nijmegen, The Netherlands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s.frank@let.ru.nl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Reut Tsarfaty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and Computer Science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Weizmann Institute of Science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Rehovot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Israel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tsarfaty@weizmann.ac.il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43" name="Subtitle 2"/>
          <p:cNvSpPr txBox="1">
            <a:spLocks/>
          </p:cNvSpPr>
          <p:nvPr/>
        </p:nvSpPr>
        <p:spPr bwMode="auto">
          <a:xfrm>
            <a:off x="1385888" y="485775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>
                <a:latin typeface="Calibri" pitchFamily="34" charset="0"/>
              </a:rPr>
              <a:t>ISCOL 2014 - Haifa, Israel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 Element and Agenda</a:t>
            </a:r>
          </a:p>
        </p:txBody>
      </p:sp>
      <p:sp>
        <p:nvSpPr>
          <p:cNvPr id="4" name="Flowchart: Document 3"/>
          <p:cNvSpPr/>
          <p:nvPr/>
        </p:nvSpPr>
        <p:spPr>
          <a:xfrm>
            <a:off x="3500438" y="4711700"/>
            <a:ext cx="2187575" cy="1290638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ourier" pitchFamily="49" charset="0"/>
              </a:rPr>
              <a:t>content_element</a:t>
            </a:r>
            <a:r>
              <a:rPr lang="en-US" sz="1400" dirty="0">
                <a:latin typeface="Courier" pitchFamily="49" charset="0"/>
              </a:rPr>
              <a:t>: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 pitchFamily="49" charset="0"/>
              </a:rPr>
              <a:t>   topics: [1, 7],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 pitchFamily="49" charset="0"/>
              </a:rPr>
              <a:t>   </a:t>
            </a:r>
            <a:r>
              <a:rPr lang="en-US" sz="1400" u="sng" dirty="0">
                <a:latin typeface="Courier" pitchFamily="49" charset="0"/>
              </a:rPr>
              <a:t>sentiment</a:t>
            </a:r>
            <a:r>
              <a:rPr lang="en-US" sz="1400" dirty="0">
                <a:latin typeface="Courier" pitchFamily="49" charset="0"/>
              </a:rPr>
              <a:t>: -5,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 pitchFamily="49" charset="0"/>
              </a:rPr>
              <a:t>   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 pitchFamily="49" charset="0"/>
              </a:rPr>
              <a:t>}</a:t>
            </a:r>
          </a:p>
        </p:txBody>
      </p:sp>
      <p:sp>
        <p:nvSpPr>
          <p:cNvPr id="9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1731480"/>
            <a:ext cx="4961283" cy="4351338"/>
          </a:xfrm>
          <a:prstGeom prst="rect">
            <a:avLst/>
          </a:prstGeom>
          <a:blipFill rotWithShape="0">
            <a:blip r:embed="rId3"/>
            <a:stretch>
              <a:fillRect l="-2211" t="-224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0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1731480"/>
            <a:ext cx="4961283" cy="4351338"/>
          </a:xfrm>
          <a:prstGeom prst="rect">
            <a:avLst/>
          </a:prstGeom>
          <a:blipFill rotWithShape="0">
            <a:blip r:embed="rId4"/>
            <a:stretch>
              <a:fillRect l="-2214" t="-224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8842375" y="4711700"/>
            <a:ext cx="2008188" cy="1231900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agenda: {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topics: 1,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4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4,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099550" y="4999038"/>
            <a:ext cx="2701925" cy="1749425"/>
            <a:chOff x="7871768" y="4944980"/>
            <a:chExt cx="2702376" cy="1750546"/>
          </a:xfrm>
        </p:grpSpPr>
        <p:sp>
          <p:nvSpPr>
            <p:cNvPr id="13" name="Flowchart: Document 12"/>
            <p:cNvSpPr/>
            <p:nvPr/>
          </p:nvSpPr>
          <p:spPr>
            <a:xfrm>
              <a:off x="7871768" y="4944980"/>
              <a:ext cx="2006935" cy="1232689"/>
            </a:xfrm>
            <a:prstGeom prst="flowChart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agenda: {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 topics: 1,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400" u="sng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sentiment</a:t>
              </a: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: 4,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}</a:t>
              </a:r>
            </a:p>
          </p:txBody>
        </p:sp>
        <p:sp>
          <p:nvSpPr>
            <p:cNvPr id="14" name="Flowchart: Document 13"/>
            <p:cNvSpPr/>
            <p:nvPr/>
          </p:nvSpPr>
          <p:spPr>
            <a:xfrm>
              <a:off x="8219489" y="5205497"/>
              <a:ext cx="2006935" cy="1232689"/>
            </a:xfrm>
            <a:prstGeom prst="flowChart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agenda: {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 topics: 1,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400" u="sng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sentiment</a:t>
              </a: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: 4,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}</a:t>
              </a:r>
            </a:p>
          </p:txBody>
        </p:sp>
        <p:sp>
          <p:nvSpPr>
            <p:cNvPr id="15" name="Flowchart: Document 14"/>
            <p:cNvSpPr/>
            <p:nvPr/>
          </p:nvSpPr>
          <p:spPr>
            <a:xfrm>
              <a:off x="8567209" y="5462837"/>
              <a:ext cx="2006935" cy="1232689"/>
            </a:xfrm>
            <a:prstGeom prst="flowChart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agenda: {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 topics: 7,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400" u="sng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sentiment</a:t>
              </a: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: 3,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}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13438" y="1550988"/>
            <a:ext cx="0" cy="4940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3305175" y="4284663"/>
            <a:ext cx="2468563" cy="2103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>
            <a:off x="3182938" y="4584700"/>
            <a:ext cx="2655887" cy="1946275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content_element: {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topics: [...],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sentiment: -5,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objectivity: 3,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Analysis to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Generation: content intersection to response: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/>
              <a:t> </a:t>
            </a:r>
            <a:endParaRPr lang="en-US" sz="3600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What are the shared topics?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How do the sentiments interact?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/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57362" y="2604532"/>
            <a:ext cx="2222981" cy="5232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984750" y="3127375"/>
            <a:ext cx="2182813" cy="606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49325" y="2432050"/>
            <a:ext cx="2260600" cy="2260600"/>
          </a:xfrm>
          <a:prstGeom prst="ellipse">
            <a:avLst/>
          </a:prstGeom>
          <a:solidFill>
            <a:srgbClr val="E84848">
              <a:alpha val="2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Agendas</a:t>
            </a:r>
          </a:p>
        </p:txBody>
      </p:sp>
      <p:sp>
        <p:nvSpPr>
          <p:cNvPr id="15" name="Oval 14"/>
          <p:cNvSpPr/>
          <p:nvPr/>
        </p:nvSpPr>
        <p:spPr>
          <a:xfrm>
            <a:off x="2662238" y="2589213"/>
            <a:ext cx="1944687" cy="1946275"/>
          </a:xfrm>
          <a:prstGeom prst="ellipse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Content</a:t>
            </a:r>
          </a:p>
        </p:txBody>
      </p:sp>
      <p:sp>
        <p:nvSpPr>
          <p:cNvPr id="34823" name="TextBox 17"/>
          <p:cNvSpPr txBox="1">
            <a:spLocks noChangeArrowheads="1"/>
          </p:cNvSpPr>
          <p:nvPr/>
        </p:nvSpPr>
        <p:spPr bwMode="auto">
          <a:xfrm>
            <a:off x="7545388" y="2954338"/>
            <a:ext cx="3651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“I think that … </a:t>
            </a:r>
          </a:p>
          <a:p>
            <a:r>
              <a:rPr lang="en-US" sz="2800">
                <a:latin typeface="Calibri" pitchFamily="34" charset="0"/>
              </a:rPr>
              <a:t>and </a:t>
            </a:r>
            <a:r>
              <a:rPr lang="en-US" sz="2800" i="1">
                <a:latin typeface="Calibri" pitchFamily="34" charset="0"/>
              </a:rPr>
              <a:t>&lt;object&gt; </a:t>
            </a:r>
            <a:r>
              <a:rPr lang="en-US" sz="2800">
                <a:latin typeface="Calibri" pitchFamily="34" charset="0"/>
              </a:rPr>
              <a:t>is really…”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575425" y="5051425"/>
            <a:ext cx="490538" cy="11318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27900" y="5140325"/>
            <a:ext cx="2701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How to construct the response?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 2: Generation – How to Say It?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Our Goal: to generate human-like responses</a:t>
            </a:r>
            <a:endParaRPr lang="en-US" sz="4000" smtClean="0"/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eaLnBrk="1" hangingPunct="1"/>
            <a:r>
              <a:rPr lang="en-US" sz="3200" smtClean="0"/>
              <a:t>That are:</a:t>
            </a:r>
          </a:p>
          <a:p>
            <a:pPr marL="971550" lvl="1" indent="-514350" eaLnBrk="1" hangingPunct="1">
              <a:buFont typeface="Calibri Light" pitchFamily="34" charset="0"/>
              <a:buAutoNum type="arabicPeriod"/>
            </a:pPr>
            <a:r>
              <a:rPr lang="en-US" sz="2800" smtClean="0"/>
              <a:t>Economic – limited, selective, highly structured</a:t>
            </a:r>
          </a:p>
          <a:p>
            <a:pPr marL="971550" lvl="1" indent="-514350" eaLnBrk="1" hangingPunct="1">
              <a:buFont typeface="Calibri Light" pitchFamily="34" charset="0"/>
              <a:buAutoNum type="arabicPeriod"/>
            </a:pPr>
            <a:r>
              <a:rPr lang="en-US" sz="2800" smtClean="0"/>
              <a:t>Relevant – document topic(s) feed the generation</a:t>
            </a:r>
          </a:p>
          <a:p>
            <a:pPr marL="971550" lvl="1" indent="-514350" eaLnBrk="1" hangingPunct="1">
              <a:buFont typeface="Calibri Light" pitchFamily="34" charset="0"/>
              <a:buAutoNum type="arabicPeriod"/>
            </a:pPr>
            <a:r>
              <a:rPr lang="en-US" sz="2800" smtClean="0"/>
              <a:t>Opinionated – agenda defines response sentiment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95616" y="2626694"/>
            <a:ext cx="2800767" cy="646331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Maxim 1. Economic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/>
              <a:t>Grice (1975): “Make </a:t>
            </a:r>
            <a:r>
              <a:rPr lang="en-US" sz="3200" dirty="0"/>
              <a:t>your contribution as informative as </a:t>
            </a:r>
            <a:r>
              <a:rPr lang="en-US" sz="3200" dirty="0" smtClean="0"/>
              <a:t>required. And no more…”</a:t>
            </a:r>
            <a:endParaRPr lang="en-US" sz="3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Using templates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Selective, highly structured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Addresses, at most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 document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 topic/product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Some relation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38915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2476500"/>
            <a:ext cx="6294438" cy="35258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Maxim 2. Relevant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76813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/>
              <a:t>Grice </a:t>
            </a:r>
            <a:r>
              <a:rPr lang="en-US" sz="3200" dirty="0" smtClean="0"/>
              <a:t>(1975): “Be </a:t>
            </a:r>
            <a:r>
              <a:rPr lang="en-US" sz="3200" dirty="0"/>
              <a:t>relevant.”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Refer to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</a:t>
            </a:r>
            <a:r>
              <a:rPr lang="en-US" sz="2800" dirty="0" smtClean="0"/>
              <a:t>ocument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Topic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World knowledge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0963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2819400"/>
            <a:ext cx="6535738" cy="2738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Maxim 3. Opinionated Responses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9297988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/>
              <a:t>Grice (1975): “Don’t </a:t>
            </a:r>
            <a:r>
              <a:rPr lang="en-US" sz="3200" dirty="0"/>
              <a:t>say what you believe to be false.”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Sentiment depends on the sentiment in the document and the agendas: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If sentiment in document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and agenda match – </a:t>
            </a:r>
            <a:br>
              <a:rPr lang="en-US" sz="2800" dirty="0" smtClean="0"/>
            </a:br>
            <a:r>
              <a:rPr lang="en-US" sz="2800" dirty="0" smtClean="0"/>
              <a:t>positive response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Otherwise –</a:t>
            </a:r>
            <a:br>
              <a:rPr lang="en-US" sz="2800" dirty="0" smtClean="0"/>
            </a:br>
            <a:r>
              <a:rPr lang="en-US" sz="2800" dirty="0" smtClean="0"/>
              <a:t>negative response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53150" y="3146425"/>
          <a:ext cx="5597525" cy="314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965"/>
                <a:gridCol w="1865965"/>
                <a:gridCol w="1865965"/>
              </a:tblGrid>
              <a:tr h="7944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Sentiment – document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Sentiment</a:t>
                      </a:r>
                      <a:r>
                        <a:rPr lang="en-US" sz="2400" baseline="0" dirty="0" smtClean="0"/>
                        <a:t> – agenda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Sentiment – response</a:t>
                      </a:r>
                      <a:endParaRPr lang="en-US" sz="2400" dirty="0"/>
                    </a:p>
                  </a:txBody>
                  <a:tcPr/>
                </a:tc>
              </a:tr>
              <a:tr h="5590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US" sz="3200" dirty="0"/>
                    </a:p>
                  </a:txBody>
                  <a:tcPr/>
                </a:tc>
              </a:tr>
              <a:tr h="5590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3200" dirty="0"/>
                    </a:p>
                  </a:txBody>
                  <a:tcPr/>
                </a:tc>
              </a:tr>
              <a:tr h="5590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3200" dirty="0"/>
                    </a:p>
                  </a:txBody>
                  <a:tcPr/>
                </a:tc>
              </a:tr>
              <a:tr h="5590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Generation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/>
              <a:t>Template-Based Generation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Templates = sub-trees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Leaves = placeholders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other sub-trees	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functions </a:t>
            </a:r>
            <a:r>
              <a:rPr lang="en-US" sz="2800" dirty="0" smtClean="0"/>
              <a:t>generating referring expressions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Generation function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</a:t>
            </a:r>
            <a:r>
              <a:rPr lang="en-US" sz="2800" dirty="0" smtClean="0"/>
              <a:t>eceives (relevant part of) input;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Emits parts of speech: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Referring expressions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Sentiments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825625"/>
            <a:ext cx="3705225" cy="232092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gnetic Disk 6"/>
          <p:cNvSpPr/>
          <p:nvPr/>
        </p:nvSpPr>
        <p:spPr>
          <a:xfrm>
            <a:off x="8394700" y="2379663"/>
            <a:ext cx="1155700" cy="1296987"/>
          </a:xfrm>
          <a:prstGeom prst="flowChartMagneticDis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Lexicon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413" y="4005263"/>
            <a:ext cx="4846637" cy="2036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4" name="Flowchart: Document 33"/>
          <p:cNvSpPr/>
          <p:nvPr/>
        </p:nvSpPr>
        <p:spPr>
          <a:xfrm>
            <a:off x="1768475" y="2314575"/>
            <a:ext cx="2740025" cy="1231900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content_element: {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topics: [iPhone,...],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4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-5,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35" name="Flowchart: Document 34"/>
          <p:cNvSpPr/>
          <p:nvPr/>
        </p:nvSpPr>
        <p:spPr>
          <a:xfrm>
            <a:off x="5673725" y="2279650"/>
            <a:ext cx="1555750" cy="871538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baseline="-25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agenda: {</a:t>
            </a:r>
          </a:p>
          <a:p>
            <a:pPr>
              <a:defRPr/>
            </a:pPr>
            <a:r>
              <a:rPr lang="en-US" sz="1600" baseline="-25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topic: iPhone,</a:t>
            </a:r>
          </a:p>
          <a:p>
            <a:pPr>
              <a:defRPr/>
            </a:pPr>
            <a:r>
              <a:rPr lang="en-US" sz="1600" baseline="-25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u="sng" baseline="-25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600" baseline="-25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4</a:t>
            </a:r>
          </a:p>
          <a:p>
            <a:pPr>
              <a:defRPr/>
            </a:pPr>
            <a:r>
              <a:rPr lang="en-US" sz="1600" baseline="-25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0602913" y="2314575"/>
          <a:ext cx="750887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89"/>
                <a:gridCol w="250089"/>
                <a:gridCol w="250089"/>
              </a:tblGrid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Example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68475" y="4046538"/>
            <a:ext cx="3073400" cy="1917700"/>
            <a:chOff x="1769077" y="4046799"/>
            <a:chExt cx="3073188" cy="1916679"/>
          </a:xfrm>
        </p:grpSpPr>
        <p:pic>
          <p:nvPicPr>
            <p:cNvPr id="47137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9077" y="4046799"/>
              <a:ext cx="3073188" cy="1916679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3716806" y="5633454"/>
              <a:ext cx="130166" cy="269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42254" y="5654080"/>
              <a:ext cx="128579" cy="268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16601 -0.2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-12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5743 -0.04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78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10547 0.127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63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04141 0.141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70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08516 0.10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2086 -0.36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-181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93000" y="19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  <p:bldP spid="34" grpId="1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gnetic Disk 6"/>
          <p:cNvSpPr/>
          <p:nvPr/>
        </p:nvSpPr>
        <p:spPr>
          <a:xfrm>
            <a:off x="9682163" y="3243263"/>
            <a:ext cx="1155700" cy="1296987"/>
          </a:xfrm>
          <a:prstGeom prst="flowChartMagneticDis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Lexicon</a:t>
            </a:r>
          </a:p>
        </p:txBody>
      </p:sp>
      <p:pic>
        <p:nvPicPr>
          <p:cNvPr id="48130" name="Content Placeholder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9638" y="4724400"/>
            <a:ext cx="4846637" cy="2036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8131" name="Picture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900" y="665163"/>
            <a:ext cx="5934075" cy="3716337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4" name="Flowchart: Document 33"/>
          <p:cNvSpPr/>
          <p:nvPr/>
        </p:nvSpPr>
        <p:spPr>
          <a:xfrm>
            <a:off x="98425" y="757238"/>
            <a:ext cx="2039938" cy="938212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0" anchor="ctr"/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content_element: {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topics: [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iPhone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,..],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-5,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35" name="Flowchart: Document 34"/>
          <p:cNvSpPr/>
          <p:nvPr/>
        </p:nvSpPr>
        <p:spPr>
          <a:xfrm>
            <a:off x="98425" y="1976438"/>
            <a:ext cx="1555750" cy="873125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agenda: {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topic: iPhone,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0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4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1107738" y="3276600"/>
          <a:ext cx="750887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89"/>
                <a:gridCol w="250089"/>
                <a:gridCol w="250089"/>
              </a:tblGrid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689725" y="3816350"/>
            <a:ext cx="228600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8350" y="3822700"/>
            <a:ext cx="228600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3043238"/>
            <a:ext cx="3581400" cy="22431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468313" y="4197350"/>
            <a:ext cx="1298575" cy="8540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9682163" y="3252788"/>
            <a:ext cx="1155700" cy="1296987"/>
          </a:xfrm>
          <a:prstGeom prst="flowChartMagneticDis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Lexicon</a:t>
            </a:r>
          </a:p>
        </p:txBody>
      </p:sp>
      <p:pic>
        <p:nvPicPr>
          <p:cNvPr id="49156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9638" y="4733925"/>
            <a:ext cx="4846637" cy="2038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107738" y="3286125"/>
          <a:ext cx="750887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89"/>
                <a:gridCol w="250089"/>
                <a:gridCol w="250089"/>
              </a:tblGrid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Flowchart: Document 15"/>
          <p:cNvSpPr/>
          <p:nvPr/>
        </p:nvSpPr>
        <p:spPr>
          <a:xfrm>
            <a:off x="98425" y="766763"/>
            <a:ext cx="2039938" cy="938212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0" anchor="ctr"/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content_element: {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topics: [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iPhone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,..],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-5,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7" name="Flowchart: Document 16"/>
          <p:cNvSpPr/>
          <p:nvPr/>
        </p:nvSpPr>
        <p:spPr>
          <a:xfrm>
            <a:off x="98425" y="1985963"/>
            <a:ext cx="1555750" cy="873125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agenda: {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topic: iPhone,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0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4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29413" y="6554788"/>
            <a:ext cx="5302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918700" y="2859088"/>
            <a:ext cx="68421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think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5213" y="4910138"/>
            <a:ext cx="149225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2650" y="4910138"/>
            <a:ext cx="147638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4.16667E-7 0.53148 L -0.79167 0.53148 L -0.79167 0.26296 L -0.75222 0.26296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 Quiz!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Decide: is the following generated by a human or by a computer?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author is right. Nexus is okay. iPhone on the other hand is fantastic </a:t>
            </a:r>
            <a:r>
              <a:rPr lang="en-US" dirty="0" smtClean="0"/>
              <a:t>...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 </a:t>
            </a:r>
            <a:r>
              <a:rPr lang="en-US" dirty="0"/>
              <a:t>fantastic phone for an amazing price</a:t>
            </a:r>
            <a:r>
              <a:rPr lang="en-US" dirty="0" smtClean="0"/>
              <a:t>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 think that the author is not really correct because nexus is awful!!!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Awesome phone in affordable price....good job google.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838200" y="1595438"/>
            <a:ext cx="10515600" cy="15700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“... But make no mistake – this is the best Nexus handset so far by a long shot. We love it and can't recommend it highly enough. It could seriously be a contender for our best smartphone of 2012. If you're due a new phone, you should check the Google Nexus 4 out”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51600" y="4795838"/>
            <a:ext cx="323850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20113" y="5676900"/>
            <a:ext cx="323850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029950" y="4360863"/>
            <a:ext cx="323850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309225" y="5194300"/>
            <a:ext cx="323850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3043238"/>
            <a:ext cx="3581400" cy="22431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" name="Flowchart: Magnetic Disk 11"/>
          <p:cNvSpPr/>
          <p:nvPr/>
        </p:nvSpPr>
        <p:spPr>
          <a:xfrm>
            <a:off x="9682163" y="3252788"/>
            <a:ext cx="1155700" cy="1296987"/>
          </a:xfrm>
          <a:prstGeom prst="flowChartMagneticDis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Lexicon</a:t>
            </a:r>
          </a:p>
        </p:txBody>
      </p:sp>
      <p:pic>
        <p:nvPicPr>
          <p:cNvPr id="50179" name="Content Placeholder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9638" y="4733925"/>
            <a:ext cx="4846637" cy="2038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107738" y="3286125"/>
          <a:ext cx="750887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89"/>
                <a:gridCol w="250089"/>
                <a:gridCol w="250089"/>
              </a:tblGrid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Flowchart: Document 15"/>
          <p:cNvSpPr/>
          <p:nvPr/>
        </p:nvSpPr>
        <p:spPr>
          <a:xfrm>
            <a:off x="98425" y="766763"/>
            <a:ext cx="2039938" cy="938212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0" anchor="ctr"/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content_element: {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topics: [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iPhone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,..],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-5,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7" name="Flowchart: Document 16"/>
          <p:cNvSpPr/>
          <p:nvPr/>
        </p:nvSpPr>
        <p:spPr>
          <a:xfrm>
            <a:off x="98425" y="1985963"/>
            <a:ext cx="1555750" cy="873125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agenda: {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topic: iPhone,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0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4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0208" name="TextBox 10"/>
          <p:cNvSpPr txBox="1">
            <a:spLocks noChangeArrowheads="1"/>
          </p:cNvSpPr>
          <p:nvPr/>
        </p:nvSpPr>
        <p:spPr bwMode="auto">
          <a:xfrm>
            <a:off x="746125" y="4662488"/>
            <a:ext cx="68421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think</a:t>
            </a:r>
          </a:p>
        </p:txBody>
      </p:sp>
      <p:cxnSp>
        <p:nvCxnSpPr>
          <p:cNvPr id="5" name="Elbow Connector 4"/>
          <p:cNvCxnSpPr>
            <a:stCxn id="2" idx="0"/>
            <a:endCxn id="4" idx="0"/>
          </p:cNvCxnSpPr>
          <p:nvPr/>
        </p:nvCxnSpPr>
        <p:spPr>
          <a:xfrm rot="5400000" flipH="1" flipV="1">
            <a:off x="2993231" y="1118394"/>
            <a:ext cx="3554413" cy="3603625"/>
          </a:xfrm>
          <a:prstGeom prst="bentConnector3">
            <a:avLst>
              <a:gd name="adj1" fmla="val 10643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35213" y="4910138"/>
            <a:ext cx="149225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22650" y="4910138"/>
            <a:ext cx="147638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319338" y="4697413"/>
            <a:ext cx="1298575" cy="8540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1143000"/>
            <a:ext cx="5000625" cy="20002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-0.21966 0.5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25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4000" y="6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3041650"/>
            <a:ext cx="3581400" cy="22431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2226" name="Pictur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700" y="4964113"/>
            <a:ext cx="3186113" cy="12747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9" name="Flowchart: Document 28"/>
          <p:cNvSpPr/>
          <p:nvPr/>
        </p:nvSpPr>
        <p:spPr>
          <a:xfrm>
            <a:off x="98425" y="766763"/>
            <a:ext cx="2039938" cy="938212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0" anchor="ctr"/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content_element: {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topics: [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iPhone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,..],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-5,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30" name="Flowchart: Document 29"/>
          <p:cNvSpPr/>
          <p:nvPr/>
        </p:nvSpPr>
        <p:spPr>
          <a:xfrm>
            <a:off x="98425" y="1985963"/>
            <a:ext cx="1555750" cy="873125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agenda: {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topic: iPhone,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0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4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2229" name="Content Placeholder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9638" y="4733925"/>
            <a:ext cx="4846637" cy="2038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138363" y="5492750"/>
            <a:ext cx="1298575" cy="8540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9725" y="906463"/>
            <a:ext cx="2876550" cy="20002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5270500" y="2271713"/>
            <a:ext cx="1701800" cy="90963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07188" y="4954588"/>
            <a:ext cx="5302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858000" y="2271713"/>
            <a:ext cx="1701800" cy="90963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07188" y="5756275"/>
            <a:ext cx="5302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4788" y="1136650"/>
            <a:ext cx="1647825" cy="234950"/>
          </a:xfrm>
          <a:prstGeom prst="rect">
            <a:avLst/>
          </a:prstGeom>
          <a:solidFill>
            <a:srgbClr val="99CCFF">
              <a:alpha val="14118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8613" y="2305050"/>
            <a:ext cx="1220787" cy="234950"/>
          </a:xfrm>
          <a:prstGeom prst="rect">
            <a:avLst/>
          </a:prstGeom>
          <a:solidFill>
            <a:srgbClr val="99CCFF">
              <a:alpha val="14118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Flowchart: Magnetic Disk 20"/>
          <p:cNvSpPr/>
          <p:nvPr/>
        </p:nvSpPr>
        <p:spPr>
          <a:xfrm>
            <a:off x="9682163" y="3252788"/>
            <a:ext cx="1155700" cy="1296987"/>
          </a:xfrm>
          <a:prstGeom prst="flowChartMagneticDis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Lexicon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1107738" y="3286125"/>
          <a:ext cx="750887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89"/>
                <a:gridCol w="250089"/>
                <a:gridCol w="250089"/>
              </a:tblGrid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11014075" y="4008438"/>
            <a:ext cx="903288" cy="29845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585325" y="2790825"/>
            <a:ext cx="13144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The article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682163" y="2790825"/>
            <a:ext cx="11620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is wrong</a:t>
            </a:r>
          </a:p>
        </p:txBody>
      </p:sp>
      <p:sp>
        <p:nvSpPr>
          <p:cNvPr id="52268" name="TextBox 26"/>
          <p:cNvSpPr txBox="1">
            <a:spLocks noChangeArrowheads="1"/>
          </p:cNvSpPr>
          <p:nvPr/>
        </p:nvSpPr>
        <p:spPr bwMode="auto">
          <a:xfrm>
            <a:off x="746125" y="4662488"/>
            <a:ext cx="68421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think</a:t>
            </a:r>
          </a:p>
        </p:txBody>
      </p:sp>
      <p:cxnSp>
        <p:nvCxnSpPr>
          <p:cNvPr id="4" name="Elbow Connector 3"/>
          <p:cNvCxnSpPr>
            <a:stCxn id="10" idx="0"/>
            <a:endCxn id="2" idx="0"/>
          </p:cNvCxnSpPr>
          <p:nvPr/>
        </p:nvCxnSpPr>
        <p:spPr>
          <a:xfrm rot="5400000" flipH="1" flipV="1">
            <a:off x="2529681" y="1164432"/>
            <a:ext cx="4586287" cy="4070350"/>
          </a:xfrm>
          <a:prstGeom prst="bentConnector3">
            <a:avLst>
              <a:gd name="adj1" fmla="val 10498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0185 L -0.00195 0.29699 L -0.38541 0.29699 L -0.38541 -0.03889 L -0.33945 -0.0388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0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162 L 3.125E-6 0.4 L -0.37279 0.4 L -0.37279 -0.03912 L -0.20873 -0.03912 " pathEditMode="relative" rAng="0" ptsTypes="AAAAA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54 -0.04074 L -0.6151 0.41481 " pathEditMode="relative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77 -0.04074 L -0.61315 0.4509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69" y="2458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9" grpId="0" animBg="1"/>
      <p:bldP spid="19" grpId="1" animBg="1"/>
      <p:bldP spid="16" grpId="0" animBg="1"/>
      <p:bldP spid="16" grpId="1" animBg="1"/>
      <p:bldP spid="22" grpId="0" animBg="1"/>
      <p:bldP spid="22" grpId="1" animBg="1"/>
      <p:bldP spid="24" grpId="0" animBg="1"/>
      <p:bldP spid="24" grpId="1" animBg="1"/>
      <p:bldP spid="15" grpId="0" animBg="1"/>
      <p:bldP spid="15" grpId="1" animBg="1"/>
      <p:bldP spid="15" grpId="2" animBg="1"/>
      <p:bldP spid="36" grpId="0" animBg="1"/>
      <p:bldP spid="36" grpId="1" animBg="1"/>
      <p:bldP spid="3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3041650"/>
            <a:ext cx="3581400" cy="22431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250" name="Pictur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700" y="4964113"/>
            <a:ext cx="3186113" cy="12747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9" name="Flowchart: Document 28"/>
          <p:cNvSpPr/>
          <p:nvPr/>
        </p:nvSpPr>
        <p:spPr>
          <a:xfrm>
            <a:off x="98425" y="766763"/>
            <a:ext cx="2039938" cy="938212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0" anchor="ctr"/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content_element: {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topics: [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iPhone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,..],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-5,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30" name="Flowchart: Document 29"/>
          <p:cNvSpPr/>
          <p:nvPr/>
        </p:nvSpPr>
        <p:spPr>
          <a:xfrm>
            <a:off x="98425" y="1985963"/>
            <a:ext cx="1555750" cy="873125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agenda: {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topic: iPhone,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0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4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3253" name="Content Placeholder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9638" y="4733925"/>
            <a:ext cx="4846637" cy="2038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" name="Flowchart: Magnetic Disk 20"/>
          <p:cNvSpPr/>
          <p:nvPr/>
        </p:nvSpPr>
        <p:spPr>
          <a:xfrm>
            <a:off x="9682163" y="3252788"/>
            <a:ext cx="1155700" cy="1296987"/>
          </a:xfrm>
          <a:prstGeom prst="flowChartMagneticDis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Lexicon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1107738" y="3286125"/>
          <a:ext cx="750887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89"/>
                <a:gridCol w="250089"/>
                <a:gridCol w="250089"/>
              </a:tblGrid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896938"/>
            <a:ext cx="2714625" cy="2019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3328988" y="5613400"/>
            <a:ext cx="966787" cy="6889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257800" y="2227263"/>
            <a:ext cx="1747838" cy="83343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707188" y="5211763"/>
            <a:ext cx="5302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07188" y="6032500"/>
            <a:ext cx="5302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585325" y="2790825"/>
            <a:ext cx="1314450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The device</a:t>
            </a:r>
          </a:p>
        </p:txBody>
      </p:sp>
      <p:sp>
        <p:nvSpPr>
          <p:cNvPr id="37" name="Oval 36"/>
          <p:cNvSpPr/>
          <p:nvPr/>
        </p:nvSpPr>
        <p:spPr>
          <a:xfrm>
            <a:off x="6678613" y="2286000"/>
            <a:ext cx="1878012" cy="8159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8613" y="2305050"/>
            <a:ext cx="1220787" cy="234950"/>
          </a:xfrm>
          <a:prstGeom prst="rect">
            <a:avLst/>
          </a:prstGeom>
          <a:solidFill>
            <a:srgbClr val="99CCFF">
              <a:alpha val="14118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3289" name="TextBox 21"/>
          <p:cNvSpPr txBox="1">
            <a:spLocks noChangeArrowheads="1"/>
          </p:cNvSpPr>
          <p:nvPr/>
        </p:nvSpPr>
        <p:spPr bwMode="auto">
          <a:xfrm>
            <a:off x="746125" y="4662488"/>
            <a:ext cx="68421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think</a:t>
            </a:r>
          </a:p>
        </p:txBody>
      </p:sp>
      <p:sp>
        <p:nvSpPr>
          <p:cNvPr id="53290" name="TextBox 23"/>
          <p:cNvSpPr txBox="1">
            <a:spLocks noChangeArrowheads="1"/>
          </p:cNvSpPr>
          <p:nvPr/>
        </p:nvSpPr>
        <p:spPr bwMode="auto">
          <a:xfrm>
            <a:off x="2330450" y="5767388"/>
            <a:ext cx="965200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The article</a:t>
            </a:r>
          </a:p>
          <a:p>
            <a:pPr algn="ctr"/>
            <a:r>
              <a:rPr lang="en-US" sz="1400">
                <a:latin typeface="Calibri" pitchFamily="34" charset="0"/>
              </a:rPr>
              <a:t>is wrong</a:t>
            </a:r>
          </a:p>
        </p:txBody>
      </p:sp>
      <p:cxnSp>
        <p:nvCxnSpPr>
          <p:cNvPr id="4" name="Elbow Connector 3"/>
          <p:cNvCxnSpPr>
            <a:stCxn id="28" idx="0"/>
            <a:endCxn id="3" idx="0"/>
          </p:cNvCxnSpPr>
          <p:nvPr/>
        </p:nvCxnSpPr>
        <p:spPr>
          <a:xfrm rot="5400000" flipH="1" flipV="1">
            <a:off x="2976563" y="1731963"/>
            <a:ext cx="4716462" cy="3046412"/>
          </a:xfrm>
          <a:prstGeom prst="bentConnector3">
            <a:avLst>
              <a:gd name="adj1" fmla="val 10484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637713" y="2790825"/>
            <a:ext cx="1214437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is quite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556E-6 L 8.33333E-7 0.33334 L -0.37864 0.33334 L -0.37864 -0.03796 L -0.33333 -0.03796 " pathEditMode="relative" ptsTypes="AAA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4.16667E-6 0.45208 L -0.39218 0.45208 L -0.39218 -0.03681 L -0.22408 -0.03681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-0.03796 L -0.52747 0.4173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2275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08 -0.0368 L -0.5276 0.4583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2474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4" grpId="0" animBg="1"/>
      <p:bldP spid="34" grpId="1" animBg="1"/>
      <p:bldP spid="39" grpId="0" animBg="1"/>
      <p:bldP spid="39" grpId="2" animBg="1"/>
      <p:bldP spid="39" grpId="3" animBg="1"/>
      <p:bldP spid="37" grpId="0" animBg="1"/>
      <p:bldP spid="37" grpId="1" animBg="1"/>
      <p:bldP spid="41" grpId="0" animBg="1"/>
      <p:bldP spid="41" grpId="1" animBg="1"/>
      <p:bldP spid="40" grpId="0" animBg="1"/>
      <p:bldP spid="40" grpId="2" animBg="1"/>
      <p:bldP spid="40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3041650"/>
            <a:ext cx="3581400" cy="22431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4274" name="Pictur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700" y="4964113"/>
            <a:ext cx="3186113" cy="12747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9" name="Flowchart: Document 28"/>
          <p:cNvSpPr/>
          <p:nvPr/>
        </p:nvSpPr>
        <p:spPr>
          <a:xfrm>
            <a:off x="98425" y="766763"/>
            <a:ext cx="2039938" cy="938212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0" anchor="ctr"/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content_element: {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topics: [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iPhone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,..],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-5,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30" name="Flowchart: Document 29"/>
          <p:cNvSpPr/>
          <p:nvPr/>
        </p:nvSpPr>
        <p:spPr>
          <a:xfrm>
            <a:off x="98425" y="1985963"/>
            <a:ext cx="1555750" cy="873125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agenda: {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topic: iPhone,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0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4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4277" name="Content Placeholder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9638" y="4733925"/>
            <a:ext cx="4846637" cy="2038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" name="Flowchart: Magnetic Disk 20"/>
          <p:cNvSpPr/>
          <p:nvPr/>
        </p:nvSpPr>
        <p:spPr>
          <a:xfrm>
            <a:off x="9682163" y="3252788"/>
            <a:ext cx="1155700" cy="1296987"/>
          </a:xfrm>
          <a:prstGeom prst="flowChartMagneticDis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Lexicon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1107738" y="3286125"/>
          <a:ext cx="750887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89"/>
                <a:gridCol w="250089"/>
                <a:gridCol w="250089"/>
              </a:tblGrid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305" name="TextBox 25"/>
          <p:cNvSpPr txBox="1">
            <a:spLocks noChangeArrowheads="1"/>
          </p:cNvSpPr>
          <p:nvPr/>
        </p:nvSpPr>
        <p:spPr bwMode="auto">
          <a:xfrm>
            <a:off x="2330450" y="5767388"/>
            <a:ext cx="965200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The article</a:t>
            </a:r>
          </a:p>
          <a:p>
            <a:pPr algn="ctr"/>
            <a:r>
              <a:rPr lang="en-US" sz="1400">
                <a:latin typeface="Calibri" pitchFamily="34" charset="0"/>
              </a:rPr>
              <a:t>is wrong</a:t>
            </a:r>
          </a:p>
        </p:txBody>
      </p:sp>
      <p:sp>
        <p:nvSpPr>
          <p:cNvPr id="54306" name="TextBox 19"/>
          <p:cNvSpPr txBox="1">
            <a:spLocks noChangeArrowheads="1"/>
          </p:cNvSpPr>
          <p:nvPr/>
        </p:nvSpPr>
        <p:spPr bwMode="auto">
          <a:xfrm>
            <a:off x="3235325" y="5767388"/>
            <a:ext cx="1160463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The Device</a:t>
            </a:r>
          </a:p>
          <a:p>
            <a:pPr algn="ctr"/>
            <a:r>
              <a:rPr lang="en-US" sz="1400">
                <a:latin typeface="Calibri" pitchFamily="34" charset="0"/>
              </a:rPr>
              <a:t>is quite good</a:t>
            </a:r>
          </a:p>
        </p:txBody>
      </p:sp>
      <p:sp>
        <p:nvSpPr>
          <p:cNvPr id="54307" name="TextBox 11"/>
          <p:cNvSpPr txBox="1">
            <a:spLocks noChangeArrowheads="1"/>
          </p:cNvSpPr>
          <p:nvPr/>
        </p:nvSpPr>
        <p:spPr bwMode="auto">
          <a:xfrm>
            <a:off x="746125" y="4662488"/>
            <a:ext cx="68421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think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3"/>
            <a:stretch>
              <a:fillRect l="-1507" t="-2941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52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Generation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Knowledge-Based Generation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86950" cy="4351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Introduce world knowledge to expand the generation</a:t>
            </a:r>
          </a:p>
        </p:txBody>
      </p:sp>
      <p:grpSp>
        <p:nvGrpSpPr>
          <p:cNvPr id="57347" name="Group 19"/>
          <p:cNvGrpSpPr>
            <a:grpSpLocks/>
          </p:cNvGrpSpPr>
          <p:nvPr/>
        </p:nvGrpSpPr>
        <p:grpSpPr bwMode="auto">
          <a:xfrm>
            <a:off x="2855913" y="2338388"/>
            <a:ext cx="7429500" cy="4316412"/>
            <a:chOff x="7122514" y="2747530"/>
            <a:chExt cx="4979556" cy="302843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8274834" y="3240945"/>
              <a:ext cx="1669428" cy="6683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160986" y="3583997"/>
              <a:ext cx="1925854" cy="1197340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780071" y="3722109"/>
              <a:ext cx="0" cy="566927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51" name="Rectangle 22"/>
            <p:cNvSpPr>
              <a:spLocks noChangeArrowheads="1"/>
            </p:cNvSpPr>
            <p:nvPr/>
          </p:nvSpPr>
          <p:spPr bwMode="auto">
            <a:xfrm>
              <a:off x="8491035" y="2944679"/>
              <a:ext cx="1586780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CompetesWith</a:t>
              </a:r>
            </a:p>
          </p:txBody>
        </p:sp>
        <p:sp>
          <p:nvSpPr>
            <p:cNvPr id="57352" name="Rectangle 23"/>
            <p:cNvSpPr>
              <a:spLocks noChangeArrowheads="1"/>
            </p:cNvSpPr>
            <p:nvPr/>
          </p:nvSpPr>
          <p:spPr bwMode="auto">
            <a:xfrm rot="1909124">
              <a:off x="8491035" y="4005000"/>
              <a:ext cx="1586780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CompetesWith</a:t>
              </a:r>
            </a:p>
          </p:txBody>
        </p:sp>
        <p:sp>
          <p:nvSpPr>
            <p:cNvPr id="57353" name="Rectangle 24"/>
            <p:cNvSpPr>
              <a:spLocks noChangeArrowheads="1"/>
            </p:cNvSpPr>
            <p:nvPr/>
          </p:nvSpPr>
          <p:spPr bwMode="auto">
            <a:xfrm>
              <a:off x="7122514" y="3768709"/>
              <a:ext cx="2107539" cy="45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Creates </a:t>
              </a:r>
            </a:p>
            <a:p>
              <a:r>
                <a:rPr lang="en-US">
                  <a:latin typeface="Calibri" pitchFamily="34" charset="0"/>
                </a:rPr>
                <a:t>                  CreatedBy</a:t>
              </a:r>
            </a:p>
          </p:txBody>
        </p:sp>
        <p:sp>
          <p:nvSpPr>
            <p:cNvPr id="57354" name="Rectangle 33"/>
            <p:cNvSpPr>
              <a:spLocks noChangeArrowheads="1"/>
            </p:cNvSpPr>
            <p:nvPr/>
          </p:nvSpPr>
          <p:spPr bwMode="auto">
            <a:xfrm>
              <a:off x="10515290" y="3764155"/>
              <a:ext cx="1586780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CompetesWith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0525211" y="3538331"/>
              <a:ext cx="0" cy="1134966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356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55629" y="2747530"/>
              <a:ext cx="864986" cy="95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7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79671" y="3033273"/>
              <a:ext cx="1310647" cy="504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8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805660" y="4189667"/>
              <a:ext cx="1586297" cy="1586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9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91551" y="4277016"/>
              <a:ext cx="593142" cy="1172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35"/>
          <p:cNvGrpSpPr>
            <a:grpSpLocks/>
          </p:cNvGrpSpPr>
          <p:nvPr/>
        </p:nvGrpSpPr>
        <p:grpSpPr bwMode="auto">
          <a:xfrm>
            <a:off x="8967788" y="1103313"/>
            <a:ext cx="3087687" cy="1743075"/>
            <a:chOff x="6317464" y="2747530"/>
            <a:chExt cx="5036336" cy="2787588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8275032" y="3240055"/>
              <a:ext cx="1670147" cy="7616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61100" y="3585330"/>
              <a:ext cx="1882476" cy="781946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780461" y="3722424"/>
              <a:ext cx="0" cy="566149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47" name="Rectangle 39"/>
            <p:cNvSpPr>
              <a:spLocks noChangeArrowheads="1"/>
            </p:cNvSpPr>
            <p:nvPr/>
          </p:nvSpPr>
          <p:spPr bwMode="auto">
            <a:xfrm>
              <a:off x="8338477" y="2881694"/>
              <a:ext cx="1699497" cy="42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CompetesWith</a:t>
              </a:r>
            </a:p>
          </p:txBody>
        </p:sp>
        <p:sp>
          <p:nvSpPr>
            <p:cNvPr id="59448" name="Rectangle 40"/>
            <p:cNvSpPr>
              <a:spLocks noChangeArrowheads="1"/>
            </p:cNvSpPr>
            <p:nvPr/>
          </p:nvSpPr>
          <p:spPr bwMode="auto">
            <a:xfrm rot="1307122">
              <a:off x="8320139" y="3600673"/>
              <a:ext cx="1699497" cy="42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CompetesWith</a:t>
              </a:r>
            </a:p>
          </p:txBody>
        </p:sp>
        <p:sp>
          <p:nvSpPr>
            <p:cNvPr id="59449" name="Rectangle 41"/>
            <p:cNvSpPr>
              <a:spLocks noChangeArrowheads="1"/>
            </p:cNvSpPr>
            <p:nvPr/>
          </p:nvSpPr>
          <p:spPr bwMode="auto">
            <a:xfrm>
              <a:off x="6317464" y="3693353"/>
              <a:ext cx="2107539" cy="70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latin typeface="Calibri" pitchFamily="34" charset="0"/>
                </a:rPr>
                <a:t>Creates/</a:t>
              </a:r>
            </a:p>
            <a:p>
              <a:r>
                <a:rPr lang="en-US" sz="1100">
                  <a:latin typeface="Calibri" pitchFamily="34" charset="0"/>
                </a:rPr>
                <a:t>CreatedBy</a:t>
              </a:r>
            </a:p>
          </p:txBody>
        </p:sp>
        <p:pic>
          <p:nvPicPr>
            <p:cNvPr id="59450" name="Picture 4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55629" y="2747530"/>
              <a:ext cx="864986" cy="95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51" name="Picture 4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79671" y="3033273"/>
              <a:ext cx="1310647" cy="504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52" name="Picture 4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67503" y="3948821"/>
              <a:ext cx="1586297" cy="1586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53" name="Picture 4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91551" y="4277016"/>
              <a:ext cx="593142" cy="1172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4175" y="823913"/>
            <a:ext cx="2971800" cy="2106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9395" name="Picture 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13" y="3041650"/>
            <a:ext cx="3581400" cy="22431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9396" name="Picture 3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98700" y="4964113"/>
            <a:ext cx="3186113" cy="12747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9" name="Flowchart: Document 28"/>
          <p:cNvSpPr/>
          <p:nvPr/>
        </p:nvSpPr>
        <p:spPr>
          <a:xfrm>
            <a:off x="98425" y="766763"/>
            <a:ext cx="2039938" cy="938212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0" anchor="ctr"/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content_element: {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topics: [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iPhone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,..],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-5,</a:t>
            </a: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30" name="Flowchart: Document 29"/>
          <p:cNvSpPr/>
          <p:nvPr/>
        </p:nvSpPr>
        <p:spPr>
          <a:xfrm>
            <a:off x="98425" y="1985963"/>
            <a:ext cx="1555750" cy="873125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agenda: {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topic: iPhone,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000" u="sng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sentiment</a:t>
            </a: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4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9399" name="Content Placeholder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59638" y="4733925"/>
            <a:ext cx="4846637" cy="2038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" name="Flowchart: Magnetic Disk 20"/>
          <p:cNvSpPr/>
          <p:nvPr/>
        </p:nvSpPr>
        <p:spPr>
          <a:xfrm>
            <a:off x="9682163" y="3252788"/>
            <a:ext cx="1155700" cy="1296987"/>
          </a:xfrm>
          <a:prstGeom prst="flowChartMagneticDis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Lexicon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1107738" y="3286125"/>
          <a:ext cx="750887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89"/>
                <a:gridCol w="250089"/>
                <a:gridCol w="250089"/>
              </a:tblGrid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</a:tr>
              <a:tr h="2042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-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+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427" name="TextBox 25"/>
          <p:cNvSpPr txBox="1">
            <a:spLocks noChangeArrowheads="1"/>
          </p:cNvSpPr>
          <p:nvPr/>
        </p:nvSpPr>
        <p:spPr bwMode="auto">
          <a:xfrm>
            <a:off x="2330450" y="5767388"/>
            <a:ext cx="965200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The article</a:t>
            </a:r>
          </a:p>
          <a:p>
            <a:pPr algn="ctr"/>
            <a:r>
              <a:rPr lang="en-US" sz="1400">
                <a:latin typeface="Calibri" pitchFamily="34" charset="0"/>
              </a:rPr>
              <a:t>is wrong</a:t>
            </a:r>
          </a:p>
        </p:txBody>
      </p:sp>
      <p:sp>
        <p:nvSpPr>
          <p:cNvPr id="59428" name="TextBox 11"/>
          <p:cNvSpPr txBox="1">
            <a:spLocks noChangeArrowheads="1"/>
          </p:cNvSpPr>
          <p:nvPr/>
        </p:nvSpPr>
        <p:spPr bwMode="auto">
          <a:xfrm>
            <a:off x="746125" y="4662488"/>
            <a:ext cx="68421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think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044575" y="915988"/>
            <a:ext cx="969963" cy="207962"/>
          </a:xfrm>
          <a:prstGeom prst="rect">
            <a:avLst/>
          </a:prstGeom>
          <a:solidFill>
            <a:srgbClr val="99CCFF">
              <a:alpha val="14118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9526588" y="2790825"/>
            <a:ext cx="1581150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Apple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9658350" y="2790825"/>
            <a:ext cx="1319213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is cool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6707188" y="5492750"/>
            <a:ext cx="5302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6707188" y="6313488"/>
            <a:ext cx="5302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5257800" y="2227263"/>
            <a:ext cx="1747838" cy="83343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013575" y="2286000"/>
            <a:ext cx="1543050" cy="8159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436" name="TextBox 110"/>
          <p:cNvSpPr txBox="1">
            <a:spLocks noChangeArrowheads="1"/>
          </p:cNvSpPr>
          <p:nvPr/>
        </p:nvSpPr>
        <p:spPr bwMode="auto">
          <a:xfrm>
            <a:off x="3235325" y="5767388"/>
            <a:ext cx="1160463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The Device</a:t>
            </a:r>
          </a:p>
          <a:p>
            <a:pPr algn="ctr"/>
            <a:r>
              <a:rPr lang="en-US" sz="1400">
                <a:latin typeface="Calibri" pitchFamily="34" charset="0"/>
              </a:rPr>
              <a:t>is quite good</a:t>
            </a:r>
          </a:p>
        </p:txBody>
      </p:sp>
      <p:sp>
        <p:nvSpPr>
          <p:cNvPr id="2" name="Oval 1"/>
          <p:cNvSpPr/>
          <p:nvPr/>
        </p:nvSpPr>
        <p:spPr>
          <a:xfrm>
            <a:off x="9494838" y="2006600"/>
            <a:ext cx="735012" cy="733425"/>
          </a:xfrm>
          <a:prstGeom prst="ellipse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494838" y="1074738"/>
            <a:ext cx="735012" cy="733425"/>
          </a:xfrm>
          <a:prstGeom prst="ellipse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9869488" y="1698625"/>
            <a:ext cx="0" cy="3476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>
            <a:endCxn id="106" idx="0"/>
          </p:cNvCxnSpPr>
          <p:nvPr/>
        </p:nvCxnSpPr>
        <p:spPr>
          <a:xfrm rot="5400000" flipH="1" flipV="1">
            <a:off x="3539332" y="2213769"/>
            <a:ext cx="4800600" cy="2020887"/>
          </a:xfrm>
          <a:prstGeom prst="bentConnector3">
            <a:avLst>
              <a:gd name="adj1" fmla="val 10476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302125" y="5753100"/>
            <a:ext cx="1162050" cy="43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Apple</a:t>
            </a:r>
          </a:p>
          <a:p>
            <a:pPr algn="ctr"/>
            <a:r>
              <a:rPr lang="en-US" sz="1400">
                <a:latin typeface="Calibri" pitchFamily="34" charset="0"/>
              </a:rPr>
              <a:t>is cool</a:t>
            </a:r>
          </a:p>
        </p:txBody>
      </p:sp>
      <p:sp>
        <p:nvSpPr>
          <p:cNvPr id="100" name="Oval 99"/>
          <p:cNvSpPr/>
          <p:nvPr/>
        </p:nvSpPr>
        <p:spPr>
          <a:xfrm>
            <a:off x="4365625" y="5624513"/>
            <a:ext cx="1085850" cy="6889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593513" y="1698625"/>
            <a:ext cx="0" cy="34766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3.95833E-6 0.37686 L -0.39791 0.37686 L -0.39791 -0.02893 L -0.33033 -0.02893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3.95833E-6 0.48403 L -0.39375 0.48403 L -0.39375 -0.02893 L -0.22096 -0.02893 " pathEditMode="relative" rAng="0" ptsTypes="AAAAA">
                                      <p:cBhvr>
                                        <p:cTn id="7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-0.03796 L -0.44023 0.4201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2289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08 -0.03773 L -0.43515 0.4622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0" y="25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103" grpId="0" animBg="1"/>
      <p:bldP spid="103" grpId="1" animBg="1"/>
      <p:bldP spid="103" grpId="2" animBg="1"/>
      <p:bldP spid="103" grpId="3" animBg="1"/>
      <p:bldP spid="104" grpId="0" animBg="1"/>
      <p:bldP spid="104" grpId="1" animBg="1"/>
      <p:bldP spid="104" grpId="2" animBg="1"/>
      <p:bldP spid="104" grpId="3" animBg="1"/>
      <p:bldP spid="102" grpId="0" animBg="1"/>
      <p:bldP spid="102" grpId="1" animBg="1"/>
      <p:bldP spid="105" grpId="0" animBg="1"/>
      <p:bldP spid="105" grpId="1" animBg="1"/>
      <p:bldP spid="2" grpId="0" animBg="1"/>
      <p:bldP spid="50" grpId="0" animBg="1"/>
      <p:bldP spid="53" grpId="0" animBg="1"/>
      <p:bldP spid="100" grpId="0" animBg="1"/>
      <p:bldP spid="10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6363" y="1131888"/>
            <a:ext cx="33528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(and what) to evaluate?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Mapping into ∑*</a:t>
            </a:r>
          </a:p>
          <a:p>
            <a:pPr lvl="1" eaLnBrk="1" hangingPunct="1"/>
            <a:r>
              <a:rPr lang="en-US" smtClean="0"/>
              <a:t>No way to define “gold standard”</a:t>
            </a:r>
          </a:p>
          <a:p>
            <a:pPr eaLnBrk="1" hangingPunct="1"/>
            <a:r>
              <a:rPr lang="en-US" smtClean="0"/>
              <a:t>Should be human-like</a:t>
            </a:r>
          </a:p>
          <a:p>
            <a:pPr lvl="1" eaLnBrk="1" hangingPunct="1"/>
            <a:r>
              <a:rPr lang="en-US" smtClean="0"/>
              <a:t>Need to consider also relevance</a:t>
            </a:r>
          </a:p>
          <a:p>
            <a:pPr eaLnBrk="1" hangingPunct="1"/>
            <a:r>
              <a:rPr lang="en-US" smtClean="0"/>
              <a:t>Turing to the rescue!</a:t>
            </a:r>
          </a:p>
          <a:p>
            <a:pPr lvl="1" eaLnBrk="1" hangingPunct="1"/>
            <a:r>
              <a:rPr lang="en-US" smtClean="0"/>
              <a:t>Evaluate using human evaluators</a:t>
            </a:r>
          </a:p>
          <a:p>
            <a:pPr eaLnBrk="1" hangingPunct="1"/>
            <a:r>
              <a:rPr lang="en-US" smtClean="0"/>
              <a:t>Measure whether response seems human</a:t>
            </a:r>
          </a:p>
          <a:p>
            <a:pPr lvl="1" eaLnBrk="1" hangingPunct="1"/>
            <a:r>
              <a:rPr lang="en-US" smtClean="0"/>
              <a:t>Also evaluate if the response is relevant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5125" y="1192213"/>
            <a:ext cx="283527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</a:t>
            </a:r>
            <a:r>
              <a:rPr lang="en-US" dirty="0" smtClean="0"/>
              <a:t>umans evaluate different aspects </a:t>
            </a:r>
            <a:r>
              <a:rPr lang="en-US" dirty="0"/>
              <a:t>of </a:t>
            </a:r>
            <a:r>
              <a:rPr lang="en-US" dirty="0" smtClean="0"/>
              <a:t>generated responses: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Using Mechanical Turk surveys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Two Surveys, evaluating: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Human-likeness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Response </a:t>
            </a:r>
            <a:r>
              <a:rPr lang="en-US" sz="2800" dirty="0"/>
              <a:t>Relevance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Survey Materials: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Documents related to mobile device.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Processed ~300 online documents resulting in 10 trained topics.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Generate responses for diverse sentiment levels for 10 documents.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Collected 5-10 real, human responses for the same documents.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350" y="371475"/>
            <a:ext cx="9755188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9350" y="371475"/>
            <a:ext cx="9755188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9350" y="371475"/>
            <a:ext cx="9755188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9350" y="371475"/>
            <a:ext cx="9755188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9350" y="371475"/>
            <a:ext cx="9755188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Motivation </a:t>
            </a:r>
            <a:r>
              <a:rPr lang="en-US" sz="3200" dirty="0" smtClean="0"/>
              <a:t>and Applications</a:t>
            </a:r>
            <a:endParaRPr lang="en-US" sz="3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The Response Generation </a:t>
            </a:r>
            <a:r>
              <a:rPr lang="en-US" sz="3200" dirty="0"/>
              <a:t>S</a:t>
            </a:r>
            <a:r>
              <a:rPr lang="en-US" sz="3200" dirty="0" smtClean="0"/>
              <a:t>ystem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Premises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Definitions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Inner Working</a:t>
            </a:r>
          </a:p>
          <a:p>
            <a:pPr marL="228600" lvl="1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 Walk-Through Example</a:t>
            </a:r>
            <a:endParaRPr lang="en-US" sz="3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Turing-Like Evaluation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Conclusions and Future Work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1: Human-Likeness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Human- or Computer-generated response?</a:t>
            </a:r>
          </a:p>
          <a:p>
            <a:pPr lvl="1" eaLnBrk="1" hangingPunct="1"/>
            <a:r>
              <a:rPr lang="en-US" sz="2800" smtClean="0"/>
              <a:t>akin to (a simplified version of) the Turing test</a:t>
            </a:r>
          </a:p>
          <a:p>
            <a:pPr eaLnBrk="1" hangingPunct="1"/>
            <a:r>
              <a:rPr lang="en-US" sz="3200" smtClean="0"/>
              <a:t>4 responses per document</a:t>
            </a:r>
          </a:p>
          <a:p>
            <a:pPr lvl="1" eaLnBrk="1" hangingPunct="1"/>
            <a:r>
              <a:rPr lang="en-US" sz="2800" smtClean="0"/>
              <a:t>3 human</a:t>
            </a:r>
          </a:p>
          <a:p>
            <a:pPr lvl="1" eaLnBrk="1" hangingPunct="1"/>
            <a:r>
              <a:rPr lang="en-US" sz="2800" smtClean="0"/>
              <a:t>1 computer, either with or without KB</a:t>
            </a:r>
          </a:p>
          <a:p>
            <a:pPr eaLnBrk="1" hangingPunct="1"/>
            <a:r>
              <a:rPr lang="en-US" sz="3200" smtClean="0"/>
              <a:t>7-point scale – from 1 (Certainly human) to 7 (Certainly computer)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1: Human-Likeness</a:t>
            </a:r>
          </a:p>
        </p:txBody>
      </p:sp>
      <p:sp>
        <p:nvSpPr>
          <p:cNvPr id="69634" name="TextBox 6"/>
          <p:cNvSpPr txBox="1">
            <a:spLocks noChangeArrowheads="1"/>
          </p:cNvSpPr>
          <p:nvPr/>
        </p:nvSpPr>
        <p:spPr bwMode="auto">
          <a:xfrm>
            <a:off x="2027238" y="5856288"/>
            <a:ext cx="4591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*Lower is “better”= more human-like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1493996" y="1418650"/>
          <a:ext cx="7654177" cy="443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9636" name="Picture 5" descr="ISCOL_RESUL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0" y="1408113"/>
            <a:ext cx="875030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1: Human-Likeness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314700" y="2271713"/>
          <a:ext cx="5013325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03102"/>
                <a:gridCol w="1352251"/>
                <a:gridCol w="1458608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Factor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P(b&lt;0)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(intercept)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4.022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KB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-0.240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0.987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POS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 0.144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0.000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SENT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 0.035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0.002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abs(SENT)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-0.041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0.967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KB x POS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 0.023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0.121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5854700" y="3160713"/>
            <a:ext cx="1012825" cy="517525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54700" y="4056063"/>
            <a:ext cx="1012825" cy="51752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45175" y="4564063"/>
            <a:ext cx="1014413" cy="51752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10" name="TextBox 23"/>
          <p:cNvSpPr txBox="1">
            <a:spLocks noChangeArrowheads="1"/>
          </p:cNvSpPr>
          <p:nvPr/>
        </p:nvSpPr>
        <p:spPr bwMode="auto">
          <a:xfrm>
            <a:off x="3668713" y="1690688"/>
            <a:ext cx="4354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Factors Affecting Human Likeness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51213" y="5437188"/>
            <a:ext cx="4352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Regression Analysis Predictors:</a:t>
            </a:r>
          </a:p>
          <a:p>
            <a:r>
              <a:rPr lang="en-US" sz="2000">
                <a:latin typeface="Calibri" pitchFamily="34" charset="0"/>
              </a:rPr>
              <a:t>KB = with/without KB. </a:t>
            </a:r>
          </a:p>
          <a:p>
            <a:r>
              <a:rPr lang="en-US" sz="2000">
                <a:latin typeface="Calibri" pitchFamily="34" charset="0"/>
              </a:rPr>
              <a:t>POS = position of the trial in the survey. </a:t>
            </a:r>
          </a:p>
          <a:p>
            <a:r>
              <a:rPr lang="en-US" sz="2000">
                <a:latin typeface="Calibri" pitchFamily="34" charset="0"/>
              </a:rPr>
              <a:t>SENT = Sentiment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1: Learning Effect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59138" y="1857375"/>
          <a:ext cx="5080000" cy="28733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8032"/>
                <a:gridCol w="1125493"/>
                <a:gridCol w="1246082"/>
              </a:tblGrid>
              <a:tr h="574615">
                <a:tc>
                  <a:txBody>
                    <a:bodyPr/>
                    <a:lstStyle/>
                    <a:p>
                      <a:pPr rtl="0"/>
                      <a:r>
                        <a:rPr lang="en-US" sz="2800" dirty="0" smtClean="0"/>
                        <a:t>Factor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P(b&lt;0)</a:t>
                      </a:r>
                    </a:p>
                  </a:txBody>
                  <a:tcPr/>
                </a:tc>
              </a:tr>
              <a:tr h="574615">
                <a:tc>
                  <a:txBody>
                    <a:bodyPr/>
                    <a:lstStyle/>
                    <a:p>
                      <a:pPr rtl="0"/>
                      <a:r>
                        <a:rPr 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(intercept)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3.590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en-US" sz="2800" dirty="0"/>
                    </a:p>
                  </a:txBody>
                  <a:tcPr/>
                </a:tc>
              </a:tr>
              <a:tr h="574615">
                <a:tc>
                  <a:txBody>
                    <a:bodyPr/>
                    <a:lstStyle/>
                    <a:p>
                      <a:pPr rtl="0"/>
                      <a:r>
                        <a:rPr lang="en-US" sz="2800" dirty="0" smtClean="0"/>
                        <a:t>POS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800" dirty="0" smtClean="0"/>
                        <a:t>0.069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800" dirty="0" smtClean="0"/>
                        <a:t>0.000</a:t>
                      </a:r>
                      <a:endParaRPr lang="en-US" sz="2800" dirty="0"/>
                    </a:p>
                  </a:txBody>
                  <a:tcPr/>
                </a:tc>
              </a:tr>
              <a:tr h="574615">
                <a:tc>
                  <a:txBody>
                    <a:bodyPr/>
                    <a:lstStyle/>
                    <a:p>
                      <a:pPr rtl="0"/>
                      <a:r>
                        <a:rPr lang="en-US" sz="2800" dirty="0" smtClean="0"/>
                        <a:t>IS_COMP x POS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800" dirty="0" smtClean="0"/>
                        <a:t>0.085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800" dirty="0" smtClean="0"/>
                        <a:t>0.000</a:t>
                      </a:r>
                      <a:endParaRPr lang="en-US" sz="2800" dirty="0"/>
                    </a:p>
                  </a:txBody>
                  <a:tcPr/>
                </a:tc>
              </a:tr>
              <a:tr h="574615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IS_COMP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5981700" y="2989263"/>
            <a:ext cx="941388" cy="55562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Oval 10"/>
          <p:cNvSpPr/>
          <p:nvPr/>
        </p:nvSpPr>
        <p:spPr>
          <a:xfrm>
            <a:off x="5981700" y="3581400"/>
            <a:ext cx="941388" cy="53022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Oval 11"/>
          <p:cNvSpPr/>
          <p:nvPr/>
        </p:nvSpPr>
        <p:spPr>
          <a:xfrm>
            <a:off x="5981700" y="4148138"/>
            <a:ext cx="941388" cy="55721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3752" name="TextBox 12"/>
          <p:cNvSpPr txBox="1">
            <a:spLocks noChangeArrowheads="1"/>
          </p:cNvSpPr>
          <p:nvPr/>
        </p:nvSpPr>
        <p:spPr bwMode="auto">
          <a:xfrm>
            <a:off x="3254375" y="4843463"/>
            <a:ext cx="48450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Regression Analysis Predictors:</a:t>
            </a:r>
          </a:p>
          <a:p>
            <a:r>
              <a:rPr lang="en-US" sz="2000">
                <a:latin typeface="Calibri" pitchFamily="34" charset="0"/>
              </a:rPr>
              <a:t>POS = position of the trial in the survey. </a:t>
            </a:r>
          </a:p>
          <a:p>
            <a:r>
              <a:rPr lang="en-US" sz="2000">
                <a:latin typeface="Calibri" pitchFamily="34" charset="0"/>
              </a:rPr>
              <a:t>IS_COMP = response generated by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1: Analysis/Insights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World Knowledge increases human-likeness</a:t>
            </a:r>
          </a:p>
          <a:p>
            <a:pPr eaLnBrk="1" hangingPunct="1"/>
            <a:r>
              <a:rPr lang="en-US" sz="3200" smtClean="0"/>
              <a:t>Sentiment has an effect:</a:t>
            </a:r>
          </a:p>
          <a:p>
            <a:pPr lvl="1" eaLnBrk="1" hangingPunct="1"/>
            <a:r>
              <a:rPr lang="en-US" smtClean="0"/>
              <a:t>Positive Sentiment perceived as more computer like</a:t>
            </a:r>
          </a:p>
          <a:p>
            <a:pPr lvl="1" eaLnBrk="1" hangingPunct="1"/>
            <a:r>
              <a:rPr lang="en-US" smtClean="0"/>
              <a:t>Extreme sentiment (+/-) perceived as more human-like</a:t>
            </a:r>
          </a:p>
          <a:p>
            <a:pPr eaLnBrk="1" hangingPunct="1"/>
            <a:r>
              <a:rPr lang="en-US" sz="3200" smtClean="0"/>
              <a:t>We observed a learning effect</a:t>
            </a:r>
          </a:p>
          <a:p>
            <a:pPr lvl="1" eaLnBrk="1" hangingPunct="1"/>
            <a:r>
              <a:rPr lang="en-US" smtClean="0"/>
              <a:t>Humans learn to differentiate in the course of the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2: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Computer responses were clearly judged as relevant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Clearly, including topic makes response relevant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Random responses were clearly judged as less relevant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Human Response were still more relevant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Even without explicitly referring to the topic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How come?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/>
              <a:t>What makes human responses more relevant?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 smtClean="0"/>
              <a:t>Increase KB with modified traversal techniques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Use existing large-scale resources (e.g. Freebase)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/>
              <a:t>Grammar-based generation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“Hand crafted” or following empirical study of actual </a:t>
            </a:r>
            <a:r>
              <a:rPr lang="en-US" sz="3000" dirty="0" smtClean="0"/>
              <a:t>responses</a:t>
            </a:r>
            <a:endParaRPr lang="en-US" sz="3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 smtClean="0"/>
              <a:t>Theoretical study of online responses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common linguistic characteristics</a:t>
            </a:r>
            <a:r>
              <a:rPr lang="he-IL" sz="3000" dirty="0" smtClean="0"/>
              <a:t> </a:t>
            </a:r>
            <a:r>
              <a:rPr lang="en-US" sz="3000" dirty="0" smtClean="0"/>
              <a:t>(length, structures, mannerism)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/>
              <a:t>E</a:t>
            </a:r>
            <a:r>
              <a:rPr lang="en-US" sz="3800" dirty="0" smtClean="0"/>
              <a:t>mpirically evaluate these </a:t>
            </a:r>
            <a:r>
              <a:rPr lang="en-US" sz="3800" dirty="0"/>
              <a:t>characteristics</a:t>
            </a:r>
            <a:r>
              <a:rPr lang="he-IL" sz="3500" dirty="0"/>
              <a:t> </a:t>
            </a:r>
            <a:endParaRPr lang="en-US" sz="3500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Can lead to better understanding of the process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 smtClean="0"/>
              <a:t>Interdisciplinary collaboration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 smtClean="0"/>
              <a:t>Hard task –</a:t>
            </a:r>
            <a:r>
              <a:rPr lang="en-US" dirty="0" smtClean="0"/>
              <a:t> </a:t>
            </a:r>
            <a:r>
              <a:rPr lang="en-US" sz="3100" dirty="0" smtClean="0"/>
              <a:t>human-like response </a:t>
            </a:r>
            <a:r>
              <a:rPr lang="en-US" sz="3100" dirty="0"/>
              <a:t>takes </a:t>
            </a:r>
            <a:r>
              <a:rPr lang="en-US" sz="3100" dirty="0" smtClean="0"/>
              <a:t>processing, innovation, resources.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 smtClean="0"/>
              <a:t>What make responses human-like and relevant?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 smtClean="0"/>
              <a:t>“Turing”: 4.32 (computer) vs. 3.33 (human) – still have to improve.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 smtClean="0"/>
              <a:t>Relevance: not far off (4.52 vs. 4.85)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u="sng" dirty="0" smtClean="0"/>
              <a:t>KB/World knowledge is important</a:t>
            </a:r>
            <a:r>
              <a:rPr lang="en-US" sz="3100" dirty="0" smtClean="0"/>
              <a:t>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 smtClean="0"/>
              <a:t>Many </a:t>
            </a:r>
            <a:r>
              <a:rPr lang="en-US" sz="3500" dirty="0"/>
              <a:t>ideas for improving the </a:t>
            </a:r>
            <a:r>
              <a:rPr lang="en-US" sz="3500" dirty="0" smtClean="0"/>
              <a:t>system: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 smtClean="0"/>
              <a:t>Decrease Learning Effect by increasing variations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 smtClean="0"/>
              <a:t>Increase variation using a larger knowledge-base, better templates, improved analysis and better lexicon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 smtClean="0"/>
              <a:t>Improving templates and lexicon via theoretical and empirical studies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 smtClean="0"/>
              <a:t>An interdisciplinary quest for AI: many research paths to follow…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Thanks!</a:t>
            </a:r>
          </a:p>
        </p:txBody>
      </p:sp>
      <p:sp>
        <p:nvSpPr>
          <p:cNvPr id="80898" name="TextBox 3"/>
          <p:cNvSpPr txBox="1">
            <a:spLocks noChangeArrowheads="1"/>
          </p:cNvSpPr>
          <p:nvPr/>
        </p:nvSpPr>
        <p:spPr bwMode="auto">
          <a:xfrm>
            <a:off x="1562100" y="5346700"/>
            <a:ext cx="9159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Check source code and data at: </a:t>
            </a:r>
            <a:r>
              <a:rPr lang="en-US" sz="2400">
                <a:latin typeface="Calibri" pitchFamily="34" charset="0"/>
                <a:hlinkClick r:id="rId2"/>
              </a:rPr>
              <a:t>http://www.tsarfaty.com/nlg-sd/</a:t>
            </a:r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Also, we’d love to hear your ideas and thoughts!</a:t>
            </a:r>
          </a:p>
        </p:txBody>
      </p:sp>
      <p:pic>
        <p:nvPicPr>
          <p:cNvPr id="8089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9563" y="1160463"/>
            <a:ext cx="3351212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Motivation: Why do we care?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3121025"/>
            <a:ext cx="119221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9178925" y="2620963"/>
            <a:ext cx="2825750" cy="2189162"/>
            <a:chOff x="9109055" y="2617815"/>
            <a:chExt cx="2824878" cy="2188907"/>
          </a:xfrm>
        </p:grpSpPr>
        <p:pic>
          <p:nvPicPr>
            <p:cNvPr id="20511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87085" y="2798231"/>
              <a:ext cx="1007190" cy="70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2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24820" y="2617815"/>
              <a:ext cx="1432332" cy="953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3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109055" y="3500923"/>
              <a:ext cx="1472778" cy="98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4" name="Picture 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92961" y="2965750"/>
              <a:ext cx="1840972" cy="1840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4163" y="2346325"/>
            <a:ext cx="28575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1989138" y="2830513"/>
            <a:ext cx="1803400" cy="1771650"/>
            <a:chOff x="1988437" y="2831141"/>
            <a:chExt cx="1803917" cy="1771311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002728" y="3742192"/>
              <a:ext cx="1789626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002728" y="3262858"/>
              <a:ext cx="1789626" cy="276172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002728" y="3945353"/>
              <a:ext cx="1789626" cy="250777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1988437" y="2831141"/>
              <a:ext cx="1789625" cy="457113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002728" y="4177083"/>
              <a:ext cx="1775334" cy="425369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>
            <a:grpSpLocks/>
          </p:cNvGrpSpPr>
          <p:nvPr/>
        </p:nvGrpSpPr>
        <p:grpSpPr bwMode="auto">
          <a:xfrm rot="10800000">
            <a:off x="7019925" y="2830513"/>
            <a:ext cx="1804988" cy="1771650"/>
            <a:chOff x="1988437" y="2831141"/>
            <a:chExt cx="1803917" cy="1771311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999543" y="3742192"/>
              <a:ext cx="1789637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1999543" y="3262858"/>
              <a:ext cx="1789637" cy="276172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999543" y="3945353"/>
              <a:ext cx="1789637" cy="250777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1985264" y="2831141"/>
              <a:ext cx="1789637" cy="457113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002717" y="4177083"/>
              <a:ext cx="1775358" cy="425369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2001838" y="2665413"/>
            <a:ext cx="1776412" cy="2193925"/>
            <a:chOff x="2001642" y="2664903"/>
            <a:chExt cx="1777094" cy="2195178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2196979" y="2914282"/>
              <a:ext cx="1415006" cy="1118238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2162041" y="3362213"/>
              <a:ext cx="1616695" cy="1497868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2235094" y="2664903"/>
              <a:ext cx="1256195" cy="1477218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2303383" y="3330445"/>
              <a:ext cx="1208551" cy="1480395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2001642" y="3044532"/>
              <a:ext cx="1616695" cy="1523282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>
            <a:grpSpLocks/>
          </p:cNvGrpSpPr>
          <p:nvPr/>
        </p:nvGrpSpPr>
        <p:grpSpPr bwMode="auto">
          <a:xfrm rot="10800000">
            <a:off x="7002463" y="2620963"/>
            <a:ext cx="1778000" cy="2195512"/>
            <a:chOff x="2001642" y="2664903"/>
            <a:chExt cx="1777094" cy="2195178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2201565" y="2912515"/>
              <a:ext cx="1413742" cy="111743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2165072" y="3363297"/>
              <a:ext cx="1616838" cy="1496784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2234886" y="2664903"/>
              <a:ext cx="1256659" cy="1477737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307874" y="3329964"/>
              <a:ext cx="1207471" cy="1480913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2004815" y="3041083"/>
              <a:ext cx="1616839" cy="1523768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08800" y="2665413"/>
            <a:ext cx="2814638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96975" y="2665413"/>
            <a:ext cx="2816225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Architecture (see article)</a:t>
            </a:r>
          </a:p>
        </p:txBody>
      </p:sp>
      <p:pic>
        <p:nvPicPr>
          <p:cNvPr id="8294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687513"/>
            <a:ext cx="9756775" cy="4297362"/>
          </a:xfrm>
          <a:ln>
            <a:solidFill>
              <a:schemeClr val="accent1"/>
            </a:solidFill>
          </a:ln>
        </p:spPr>
      </p:pic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838200" y="5983288"/>
            <a:ext cx="2987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1. Gensim Topic Models: Rehurek and Sojka, 2010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197350" y="59832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2. WSD Sentiment Scorer: Kathuria, 2012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7504113" y="5983288"/>
            <a:ext cx="3090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>
                <a:latin typeface="Calibri" pitchFamily="34" charset="0"/>
              </a:rPr>
              <a:t>3. SimpleNLG Surface Realizer: Gatt and Reiter, 2009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20963" y="1770063"/>
            <a:ext cx="387350" cy="38735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620963" y="3563938"/>
            <a:ext cx="387350" cy="38735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7207250" y="2616200"/>
            <a:ext cx="387350" cy="38735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2: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Is the response relevant to the document?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Rate the response relevance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5 responses per document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3 human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</a:t>
            </a:r>
            <a:r>
              <a:rPr lang="en-US" sz="2800" dirty="0" smtClean="0"/>
              <a:t> computer</a:t>
            </a:r>
            <a:r>
              <a:rPr lang="en-US" sz="2800" dirty="0"/>
              <a:t>, either with or without KB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1 of each (human/computer) from (random) different article.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7-point </a:t>
            </a:r>
            <a:r>
              <a:rPr lang="en-US" sz="3200" dirty="0"/>
              <a:t>scale – </a:t>
            </a:r>
            <a:r>
              <a:rPr lang="en-US" sz="3200" dirty="0" smtClean="0"/>
              <a:t>1 (Completely not relevant) to 7 (Completely Relevant).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2: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71175" cy="4351338"/>
          </a:xfrm>
        </p:spPr>
        <p:txBody>
          <a:bodyPr/>
          <a:lstStyle/>
          <a:p>
            <a:pPr eaLnBrk="1" hangingPunct="1"/>
            <a:r>
              <a:rPr lang="en-US" sz="3200" smtClean="0"/>
              <a:t>Responses from other document noticeably less relevant</a:t>
            </a:r>
          </a:p>
          <a:p>
            <a:pPr lvl="1" eaLnBrk="1" hangingPunct="1"/>
            <a:r>
              <a:rPr lang="en-US" sz="2800" smtClean="0"/>
              <a:t>More so for computer generated (explicitly addresses topic)</a:t>
            </a:r>
          </a:p>
          <a:p>
            <a:pPr eaLnBrk="1" hangingPunct="1"/>
            <a:r>
              <a:rPr lang="en-US" sz="3200" smtClean="0"/>
              <a:t>Computer response almost as relevant as human </a:t>
            </a:r>
            <a:r>
              <a:rPr lang="en-US" sz="2000" smtClean="0"/>
              <a:t>(mean 4.52 vs. 4.85)</a:t>
            </a:r>
          </a:p>
          <a:p>
            <a:pPr lvl="1" eaLnBrk="1" hangingPunct="1"/>
            <a:r>
              <a:rPr lang="en-US" sz="2800" smtClean="0"/>
              <a:t>Including the topic was important</a:t>
            </a:r>
            <a:endParaRPr lang="en-US" smtClean="0"/>
          </a:p>
          <a:p>
            <a:pPr eaLnBrk="1" hangingPunct="1"/>
            <a:r>
              <a:rPr lang="en-US" sz="3200" smtClean="0"/>
              <a:t>No effect of KB on relevance</a:t>
            </a:r>
          </a:p>
          <a:p>
            <a:pPr lvl="1" eaLnBrk="1" hangingPunct="1"/>
            <a:r>
              <a:rPr lang="en-US" sz="2800" smtClean="0"/>
              <a:t>Extra “knowledge” does not contribute (already relevant by including topic)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2: Human vs. Computer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543072"/>
          <a:ext cx="4518991" cy="4480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4170"/>
                <a:gridCol w="1066729"/>
                <a:gridCol w="1908092"/>
              </a:tblGrid>
              <a:tr h="82296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Response</a:t>
                      </a:r>
                    </a:p>
                    <a:p>
                      <a:pPr rtl="0"/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Mean* and CI</a:t>
                      </a:r>
                    </a:p>
                  </a:txBody>
                  <a:tcPr marL="45720" marR="45720"/>
                </a:tc>
              </a:tr>
              <a:tr h="457200">
                <a:tc rowSpan="2"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Human</a:t>
                      </a:r>
                      <a:endParaRPr lang="en-US" sz="2400" dirty="0"/>
                    </a:p>
                  </a:txBody>
                  <a:tcPr marL="45720" marR="457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this</a:t>
                      </a:r>
                      <a:endParaRPr lang="en-US" sz="2400" dirty="0"/>
                    </a:p>
                  </a:txBody>
                  <a:tcPr marL="45720" marR="457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blipFill rotWithShape="0">
                      <a:blip r:embed="rId3"/>
                      <a:stretch>
                        <a:fillRect l="-137061" t="-190667" r="-319" b="-730667"/>
                      </a:stretch>
                    </a:blip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blipFill rotWithShape="0">
                      <a:blip r:embed="rId3"/>
                      <a:stretch>
                        <a:fillRect l="-137061" t="-290667" r="-319" b="-630667"/>
                      </a:stretch>
                    </a:blip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Computer (all)</a:t>
                      </a:r>
                      <a:endParaRPr lang="en-US" sz="2400" dirty="0"/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this</a:t>
                      </a:r>
                      <a:endParaRPr lang="en-US" sz="2400" dirty="0"/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blipFill rotWithShape="0">
                      <a:blip r:embed="rId3"/>
                      <a:stretch>
                        <a:fillRect l="-137061" t="-390667" r="-319" b="-530667"/>
                      </a:stretch>
                    </a:blip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blipFill rotWithShape="0">
                      <a:blip r:embed="rId3"/>
                      <a:stretch>
                        <a:fillRect l="-137061" t="-484211" r="-319" b="-423684"/>
                      </a:stretch>
                    </a:blip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Computer (-KB)</a:t>
                      </a:r>
                    </a:p>
                  </a:txBody>
                  <a:tcPr marL="45720" marR="457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this</a:t>
                      </a:r>
                      <a:endParaRPr lang="en-US" sz="2400" dirty="0"/>
                    </a:p>
                  </a:txBody>
                  <a:tcPr marL="45720" marR="457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blipFill rotWithShape="0">
                      <a:blip r:embed="rId3"/>
                      <a:stretch>
                        <a:fillRect l="-137061" t="-592000" r="-319" b="-329333"/>
                      </a:stretch>
                    </a:blip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 marL="45720" marR="457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blipFill rotWithShape="0">
                      <a:blip r:embed="rId3"/>
                      <a:stretch>
                        <a:fillRect l="-137061" t="-692000" r="-319" b="-229333"/>
                      </a:stretch>
                    </a:blip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Computer (+KB)</a:t>
                      </a:r>
                      <a:endParaRPr lang="en-US" sz="2400" dirty="0"/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this</a:t>
                      </a:r>
                      <a:endParaRPr lang="en-US" sz="2400" dirty="0"/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blipFill rotWithShape="0">
                      <a:blip r:embed="rId3"/>
                      <a:stretch>
                        <a:fillRect l="-137061" t="-792000" r="-319" b="-129333"/>
                      </a:stretch>
                    </a:blip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blipFill rotWithShape="0">
                      <a:blip r:embed="rId3"/>
                      <a:stretch>
                        <a:fillRect l="-137061" t="-892000" r="-319" b="-29333"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59525" y="2520950"/>
          <a:ext cx="4705350" cy="228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19500"/>
                <a:gridCol w="1113905"/>
                <a:gridCol w="1371600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Factor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P(b&lt;0)</a:t>
                      </a:r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(intercept)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3.590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rtl="0"/>
                      <a:endParaRPr lang="en-US" sz="2400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IS_COMP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-0.339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1.000</a:t>
                      </a:r>
                      <a:endParaRPr lang="en-US" sz="2400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POS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0.824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0.000</a:t>
                      </a:r>
                      <a:endParaRPr lang="en-US" sz="2400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IS_COMP x POS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0.176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0.000</a:t>
                      </a:r>
                      <a:endParaRPr lang="en-US" sz="2400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89110" name="TextBox 6"/>
          <p:cNvSpPr txBox="1">
            <a:spLocks noChangeArrowheads="1"/>
          </p:cNvSpPr>
          <p:nvPr/>
        </p:nvSpPr>
        <p:spPr bwMode="auto">
          <a:xfrm>
            <a:off x="838200" y="6003925"/>
            <a:ext cx="1477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*Higher is “better”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30550" y="2603500"/>
            <a:ext cx="319088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30550" y="3517900"/>
            <a:ext cx="319088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30550" y="3071813"/>
            <a:ext cx="31908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30550" y="3986213"/>
            <a:ext cx="31908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349625" y="2374900"/>
            <a:ext cx="825500" cy="904875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59150" y="3279775"/>
            <a:ext cx="825500" cy="904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88400" y="3397250"/>
            <a:ext cx="1012825" cy="51593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2: with and without KB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65913" y="1501775"/>
          <a:ext cx="4687887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2286"/>
                <a:gridCol w="1346211"/>
                <a:gridCol w="1259459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Factor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P(b&lt;0)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(intercept)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3.603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KB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0.026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 1.003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0.000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SENT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 0.023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0.029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abs(SENT)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-0.017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0.819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KB x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400" dirty="0" smtClean="0"/>
                        <a:t> </a:t>
                      </a:r>
                      <a:r>
                        <a:rPr lang="fr-FR" sz="2400" dirty="0" smtClean="0"/>
                        <a:t>0.032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0.731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1543072"/>
          <a:ext cx="4518991" cy="2651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4170"/>
                <a:gridCol w="1066729"/>
                <a:gridCol w="1908092"/>
              </a:tblGrid>
              <a:tr h="822960"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Response</a:t>
                      </a:r>
                    </a:p>
                    <a:p>
                      <a:pPr rtl="0"/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Mean* and CI</a:t>
                      </a:r>
                    </a:p>
                  </a:txBody>
                  <a:tcPr marL="45720" marR="45720"/>
                </a:tc>
              </a:tr>
              <a:tr h="4572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Computer (-KB)</a:t>
                      </a:r>
                    </a:p>
                  </a:txBody>
                  <a:tcPr marL="45720" marR="457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this</a:t>
                      </a:r>
                      <a:endParaRPr lang="en-US" sz="2400" dirty="0"/>
                    </a:p>
                  </a:txBody>
                  <a:tcPr marL="45720" marR="457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blipFill rotWithShape="0">
                      <a:blip r:embed="rId3"/>
                      <a:stretch>
                        <a:fillRect l="-137061" t="-190667" r="-319" b="-330667"/>
                      </a:stretch>
                    </a:blip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 marL="45720" marR="4572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blipFill rotWithShape="0">
                      <a:blip r:embed="rId3"/>
                      <a:stretch>
                        <a:fillRect l="-137061" t="-286842" r="-319" b="-226316"/>
                      </a:stretch>
                    </a:blip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Computer (+KB)</a:t>
                      </a:r>
                      <a:endParaRPr lang="en-US" sz="2400" dirty="0"/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this</a:t>
                      </a:r>
                      <a:endParaRPr lang="en-US" sz="2400" dirty="0"/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blipFill rotWithShape="0">
                      <a:blip r:embed="rId3"/>
                      <a:stretch>
                        <a:fillRect l="-137061" t="-392000" r="-319" b="-129333"/>
                      </a:stretch>
                    </a:blip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blipFill rotWithShape="0">
                      <a:blip r:embed="rId3"/>
                      <a:stretch>
                        <a:fillRect l="-137061" t="-492000" r="-319" b="-29333"/>
                      </a:stretch>
                    </a:blipFill>
                  </a:tcPr>
                </a:tc>
              </a:tr>
            </a:tbl>
          </a:graphicData>
        </a:graphic>
      </p:graphicFrame>
      <p:cxnSp>
        <p:nvCxnSpPr>
          <p:cNvPr id="16" name="Elbow Connector 15"/>
          <p:cNvCxnSpPr/>
          <p:nvPr/>
        </p:nvCxnSpPr>
        <p:spPr>
          <a:xfrm rot="10800000" flipV="1">
            <a:off x="3478213" y="2593975"/>
            <a:ext cx="12700" cy="903288"/>
          </a:xfrm>
          <a:prstGeom prst="bentConnector3">
            <a:avLst>
              <a:gd name="adj1" fmla="val 1800000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3478213" y="3046413"/>
            <a:ext cx="12700" cy="903287"/>
          </a:xfrm>
          <a:prstGeom prst="bentConnector3">
            <a:avLst>
              <a:gd name="adj1" fmla="val 2660874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9153525" y="2395538"/>
            <a:ext cx="1014413" cy="51593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53525" y="2836863"/>
            <a:ext cx="1014413" cy="51752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168" name="TextBox 8"/>
          <p:cNvSpPr txBox="1">
            <a:spLocks noChangeArrowheads="1"/>
          </p:cNvSpPr>
          <p:nvPr/>
        </p:nvSpPr>
        <p:spPr bwMode="auto">
          <a:xfrm>
            <a:off x="838200" y="4192588"/>
            <a:ext cx="1477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*Higher is “better”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Architecture: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/>
              <a:t>Components</a:t>
            </a:r>
            <a:r>
              <a:rPr lang="en-US" dirty="0" smtClean="0"/>
              <a:t> used: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Topic Modeling – </a:t>
            </a:r>
            <a:r>
              <a:rPr lang="en-US" dirty="0" err="1" smtClean="0"/>
              <a:t>Gensim</a:t>
            </a:r>
            <a:r>
              <a:rPr lang="en-US" dirty="0" smtClean="0"/>
              <a:t> –  fast implementation of  LDA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Rehurek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Sojka</a:t>
            </a:r>
            <a:r>
              <a:rPr lang="en-US" dirty="0"/>
              <a:t>, </a:t>
            </a:r>
            <a:r>
              <a:rPr lang="en-US" dirty="0" smtClean="0"/>
              <a:t>2010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Sentiment Analysis – WSD based semantic/lexical </a:t>
            </a:r>
            <a:r>
              <a:rPr lang="en-US" dirty="0" smtClean="0"/>
              <a:t>implementation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Kathuria</a:t>
            </a:r>
            <a:r>
              <a:rPr lang="en-US" dirty="0" smtClean="0"/>
              <a:t> (2012)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Generation – templates hand coded in Java using </a:t>
            </a:r>
            <a:r>
              <a:rPr lang="en-US" dirty="0" err="1" smtClean="0"/>
              <a:t>SimpleNLG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Gatt</a:t>
            </a:r>
            <a:r>
              <a:rPr lang="en-US" dirty="0" smtClean="0"/>
              <a:t> </a:t>
            </a:r>
            <a:r>
              <a:rPr lang="en-US" dirty="0"/>
              <a:t>and Reiter, </a:t>
            </a:r>
            <a:r>
              <a:rPr lang="en-US" dirty="0" smtClean="0"/>
              <a:t>2009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Model – From Analysis to Generation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3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95235" name="Content Placeholder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888" y="2311400"/>
            <a:ext cx="126206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TextBox 19"/>
          <p:cNvSpPr txBox="1">
            <a:spLocks noChangeArrowheads="1"/>
          </p:cNvSpPr>
          <p:nvPr/>
        </p:nvSpPr>
        <p:spPr bwMode="auto">
          <a:xfrm>
            <a:off x="8072438" y="5530850"/>
            <a:ext cx="2333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“I think that … </a:t>
            </a:r>
          </a:p>
          <a:p>
            <a:r>
              <a:rPr lang="en-US">
                <a:latin typeface="Calibri" pitchFamily="34" charset="0"/>
              </a:rPr>
              <a:t>and </a:t>
            </a:r>
            <a:r>
              <a:rPr lang="en-US" i="1">
                <a:latin typeface="Calibri" pitchFamily="34" charset="0"/>
              </a:rPr>
              <a:t>product</a:t>
            </a:r>
            <a:r>
              <a:rPr lang="en-US">
                <a:latin typeface="Calibri" pitchFamily="34" charset="0"/>
              </a:rPr>
              <a:t> is really…”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Work -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Topic </a:t>
            </a:r>
            <a:r>
              <a:rPr lang="en-US" dirty="0" smtClean="0"/>
              <a:t>Model – </a:t>
            </a:r>
            <a:r>
              <a:rPr lang="en-US" sz="2000" dirty="0"/>
              <a:t>probabilistic generative modeling technique </a:t>
            </a:r>
            <a:r>
              <a:rPr lang="en-US" sz="2000" dirty="0" smtClean="0"/>
              <a:t>that allows </a:t>
            </a:r>
            <a:r>
              <a:rPr lang="en-US" sz="2000" dirty="0"/>
              <a:t>for the discovery of abstract topics </a:t>
            </a:r>
            <a:r>
              <a:rPr lang="en-US" sz="2000" dirty="0" smtClean="0"/>
              <a:t>over a </a:t>
            </a:r>
            <a:r>
              <a:rPr lang="en-US" sz="2000" dirty="0"/>
              <a:t>large body of </a:t>
            </a:r>
            <a:r>
              <a:rPr lang="en-US" sz="2000" dirty="0" smtClean="0"/>
              <a:t>documents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Papadimitriou et al</a:t>
            </a:r>
            <a:r>
              <a:rPr lang="en-US" sz="2000" dirty="0" smtClean="0"/>
              <a:t>.,</a:t>
            </a:r>
            <a:r>
              <a:rPr lang="nb-NO" sz="2000" dirty="0" smtClean="0"/>
              <a:t>1998</a:t>
            </a:r>
            <a:r>
              <a:rPr lang="nb-NO" sz="2000" dirty="0"/>
              <a:t>; Hofmann, 1999; Blei et al., </a:t>
            </a:r>
            <a:r>
              <a:rPr lang="nb-NO" sz="2000" dirty="0" smtClean="0"/>
              <a:t>2003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We used Latent </a:t>
            </a:r>
            <a:r>
              <a:rPr lang="en-US" sz="2000" dirty="0" err="1"/>
              <a:t>Dirichlet</a:t>
            </a:r>
            <a:r>
              <a:rPr lang="en-US" sz="2000" dirty="0"/>
              <a:t> Allocation (LDA) (</a:t>
            </a:r>
            <a:r>
              <a:rPr lang="en-US" sz="2000" dirty="0" err="1"/>
              <a:t>Blei</a:t>
            </a:r>
            <a:r>
              <a:rPr lang="en-US" sz="2000" dirty="0"/>
              <a:t> et al., 2003; </a:t>
            </a:r>
            <a:r>
              <a:rPr lang="en-US" sz="2000" dirty="0" err="1"/>
              <a:t>Blei</a:t>
            </a:r>
            <a:r>
              <a:rPr lang="en-US" sz="2000" dirty="0" smtClean="0"/>
              <a:t>, 2012</a:t>
            </a:r>
            <a:r>
              <a:rPr lang="en-US" sz="20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Sentiment – </a:t>
            </a:r>
            <a:r>
              <a:rPr lang="en-US" sz="2000" dirty="0"/>
              <a:t>infer the sentiment that is </a:t>
            </a:r>
            <a:r>
              <a:rPr lang="en-US" sz="2000" dirty="0" smtClean="0"/>
              <a:t>expressed in </a:t>
            </a:r>
            <a:r>
              <a:rPr lang="en-US" sz="2000" dirty="0"/>
              <a:t>the text with relation to the topic(s</a:t>
            </a:r>
            <a:r>
              <a:rPr lang="en-US" sz="2000" dirty="0" smtClean="0"/>
              <a:t>) identified </a:t>
            </a:r>
            <a:r>
              <a:rPr lang="en-US" sz="2000" dirty="0"/>
              <a:t>in the </a:t>
            </a:r>
            <a:r>
              <a:rPr lang="en-US" sz="2000" dirty="0" smtClean="0"/>
              <a:t>document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Ample research in field</a:t>
            </a:r>
            <a:r>
              <a:rPr lang="en-US" sz="2000" dirty="0" smtClean="0"/>
              <a:t>: sentiment analysis </a:t>
            </a:r>
            <a:r>
              <a:rPr lang="en-US" sz="2000" dirty="0"/>
              <a:t>(</a:t>
            </a:r>
            <a:r>
              <a:rPr lang="en-US" sz="2000" dirty="0" err="1"/>
              <a:t>Davidov</a:t>
            </a:r>
            <a:r>
              <a:rPr lang="en-US" sz="2000" dirty="0"/>
              <a:t> et al., 2010), mood </a:t>
            </a:r>
            <a:r>
              <a:rPr lang="en-US" sz="2000" dirty="0" smtClean="0"/>
              <a:t>aggregation (</a:t>
            </a:r>
            <a:r>
              <a:rPr lang="en-US" sz="2000" dirty="0" err="1"/>
              <a:t>Agichtein</a:t>
            </a:r>
            <a:r>
              <a:rPr lang="en-US" sz="2000" dirty="0"/>
              <a:t> et al., 2008), opinion mining (</a:t>
            </a:r>
            <a:r>
              <a:rPr lang="en-US" sz="2000" dirty="0" err="1"/>
              <a:t>Mishne</a:t>
            </a:r>
            <a:r>
              <a:rPr lang="en-US" sz="2000" dirty="0" smtClean="0"/>
              <a:t>, 2006)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We used Word Sense Disambiguation (WSD, </a:t>
            </a:r>
            <a:r>
              <a:rPr lang="en-US" sz="2000" dirty="0" err="1"/>
              <a:t>Baccianella</a:t>
            </a:r>
            <a:r>
              <a:rPr lang="en-US" sz="2000" dirty="0"/>
              <a:t> et al</a:t>
            </a:r>
            <a:r>
              <a:rPr lang="en-US" sz="2000" dirty="0" smtClean="0"/>
              <a:t>., 2010</a:t>
            </a:r>
            <a:r>
              <a:rPr lang="en-US" sz="2000" dirty="0"/>
              <a:t>) for getting a score for the whole document </a:t>
            </a:r>
            <a:r>
              <a:rPr lang="en-US" sz="1600" dirty="0" smtClean="0"/>
              <a:t>(A simplification)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Work - Background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Generation – template based approaches</a:t>
            </a:r>
          </a:p>
          <a:p>
            <a:pPr lvl="1" eaLnBrk="1" hangingPunct="1"/>
            <a:r>
              <a:rPr lang="en-US" smtClean="0"/>
              <a:t>E.g. Reiter and Dale (1997) and Van Deemter et al. (2005)</a:t>
            </a:r>
          </a:p>
          <a:p>
            <a:pPr lvl="1" eaLnBrk="1" hangingPunct="1"/>
            <a:r>
              <a:rPr lang="en-US" smtClean="0"/>
              <a:t>Templates are essentially sub-trees with leaves that are placeholders for other templates or for functions generating </a:t>
            </a:r>
            <a:r>
              <a:rPr lang="fr-FR" smtClean="0"/>
              <a:t>referring expressions (Theune et al., 2001)</a:t>
            </a:r>
            <a:endParaRPr lang="en-US" smtClean="0"/>
          </a:p>
        </p:txBody>
      </p:sp>
      <p:pic>
        <p:nvPicPr>
          <p:cNvPr id="9933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1763" y="3702050"/>
            <a:ext cx="9274175" cy="288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Work – Toward evaluation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much research in the field – generating responses (in online context).</a:t>
            </a:r>
          </a:p>
          <a:p>
            <a:pPr eaLnBrk="1" hangingPunct="1"/>
            <a:r>
              <a:rPr lang="en-US" smtClean="0"/>
              <a:t>Similar to Chat bots but still too different</a:t>
            </a:r>
          </a:p>
          <a:p>
            <a:pPr lvl="1" eaLnBrk="1" hangingPunct="1"/>
            <a:r>
              <a:rPr lang="en-US" smtClean="0"/>
              <a:t>Research attempts for natural human-like interaction (Mori et al., 2003; Feng et al., 2006). </a:t>
            </a:r>
          </a:p>
          <a:p>
            <a:pPr lvl="1" eaLnBrk="1" hangingPunct="1"/>
            <a:r>
              <a:rPr lang="en-US" smtClean="0"/>
              <a:t>However, typically designed to provide an automated one-size-fits-all type of interaction (“scripts”)</a:t>
            </a:r>
          </a:p>
          <a:p>
            <a:pPr eaLnBrk="1" hangingPunct="1"/>
            <a:r>
              <a:rPr lang="en-US" smtClean="0"/>
              <a:t>Related to Persuasion (Fogg, 1998; Fogg, 2002)</a:t>
            </a:r>
          </a:p>
          <a:p>
            <a:pPr lvl="1" eaLnBrk="1" hangingPunct="1"/>
            <a:r>
              <a:rPr lang="en-US" smtClean="0"/>
              <a:t>Complementing research (similar goals) but different settings.</a:t>
            </a:r>
          </a:p>
          <a:p>
            <a:pPr lvl="1" eaLnBrk="1" hangingPunct="1"/>
            <a:r>
              <a:rPr lang="en-US" smtClean="0"/>
              <a:t>Pursue in future research.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we want?</a:t>
            </a:r>
          </a:p>
        </p:txBody>
      </p:sp>
      <p:pic>
        <p:nvPicPr>
          <p:cNvPr id="2253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3121025"/>
            <a:ext cx="119221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4163" y="2346325"/>
            <a:ext cx="28575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6965950" y="3259138"/>
            <a:ext cx="1833563" cy="735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1930400" y="3259138"/>
            <a:ext cx="1835150" cy="735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6788" y="1455738"/>
            <a:ext cx="38989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8413" y="4498975"/>
            <a:ext cx="30670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6" name="Group 14"/>
          <p:cNvGrpSpPr>
            <a:grpSpLocks/>
          </p:cNvGrpSpPr>
          <p:nvPr/>
        </p:nvGrpSpPr>
        <p:grpSpPr bwMode="auto">
          <a:xfrm>
            <a:off x="9178925" y="2620963"/>
            <a:ext cx="2825750" cy="2189162"/>
            <a:chOff x="9109055" y="2617815"/>
            <a:chExt cx="2824878" cy="2188907"/>
          </a:xfrm>
        </p:grpSpPr>
        <p:pic>
          <p:nvPicPr>
            <p:cNvPr id="22537" name="Picture 1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487085" y="2798231"/>
              <a:ext cx="1007190" cy="70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324820" y="2617815"/>
              <a:ext cx="1432332" cy="953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1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09055" y="3500923"/>
              <a:ext cx="1472778" cy="98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20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092961" y="2965750"/>
              <a:ext cx="1840972" cy="1840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Work – Toward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Ritter (2011)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Generates responses to tweets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Uses data driven, machine translation approach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Uses surveys evaluation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But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Responses (retweets) are not necessarily grammatical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Thus, evaluates only relevance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Also, reuses data previously observed - while we are trying to generating NEW (</a:t>
            </a:r>
            <a:r>
              <a:rPr lang="en-US" i="1" u="sng" dirty="0" smtClean="0"/>
              <a:t>opinionated</a:t>
            </a:r>
            <a:r>
              <a:rPr lang="en-US" dirty="0" smtClean="0"/>
              <a:t>) content.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Hasegawa (2013)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Similar approach to Ritter (2011)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Intend to illicit specific emotion in addressee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But still differ: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settings (dialogues versus online posting</a:t>
            </a:r>
            <a:r>
              <a:rPr lang="en-US" dirty="0" smtClean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goal itself (eliciting emotion versus </a:t>
            </a:r>
            <a:r>
              <a:rPr lang="en-US" dirty="0" smtClean="0"/>
              <a:t>expressing opinion</a:t>
            </a:r>
            <a:r>
              <a:rPr lang="en-US" dirty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Why: to achieve some a communicative goal </a:t>
            </a:r>
          </a:p>
          <a:p>
            <a:pPr eaLnBrk="1" hangingPunct="1"/>
            <a:r>
              <a:rPr lang="en-US" sz="3200" smtClean="0"/>
              <a:t>What: a responder’s disposition towards something: </a:t>
            </a:r>
            <a:r>
              <a:rPr lang="en-US" sz="3200" i="1" u="sng" smtClean="0"/>
              <a:t>agenda</a:t>
            </a:r>
          </a:p>
          <a:p>
            <a:pPr lvl="1" eaLnBrk="1" hangingPunct="1"/>
            <a:r>
              <a:rPr lang="en-US" sz="2800" smtClean="0"/>
              <a:t>The responder wants to promote (or demote) certain </a:t>
            </a:r>
            <a:r>
              <a:rPr lang="en-US" sz="2800" u="sng" smtClean="0"/>
              <a:t>topics</a:t>
            </a:r>
            <a:endParaRPr lang="en-US" sz="2800" i="1" u="sng" smtClean="0"/>
          </a:p>
          <a:p>
            <a:pPr lvl="2" eaLnBrk="1" hangingPunct="1"/>
            <a:r>
              <a:rPr lang="en-US" sz="2400" i="1" smtClean="0"/>
              <a:t>Each topic may be associated with a certain </a:t>
            </a:r>
            <a:r>
              <a:rPr lang="en-US" sz="2400" i="1" u="sng" smtClean="0"/>
              <a:t>sentiment</a:t>
            </a:r>
          </a:p>
          <a:p>
            <a:pPr eaLnBrk="1" hangingPunct="1"/>
            <a:r>
              <a:rPr lang="en-US" sz="3200" smtClean="0"/>
              <a:t>When: triggered by a related event : </a:t>
            </a:r>
            <a:r>
              <a:rPr lang="en-US" sz="3200" i="1" u="sng" smtClean="0"/>
              <a:t>document</a:t>
            </a:r>
          </a:p>
          <a:p>
            <a:pPr lvl="1" eaLnBrk="1" hangingPunct="1"/>
            <a:r>
              <a:rPr lang="en-US" sz="2800" smtClean="0"/>
              <a:t>In our case, online document on some </a:t>
            </a:r>
            <a:r>
              <a:rPr lang="en-US" sz="2800" i="1" u="sng" smtClean="0"/>
              <a:t>topics</a:t>
            </a:r>
            <a:r>
              <a:rPr lang="en-US" sz="2800" smtClean="0"/>
              <a:t>.</a:t>
            </a:r>
          </a:p>
          <a:p>
            <a:pPr lvl="2" eaLnBrk="1" hangingPunct="1"/>
            <a:r>
              <a:rPr lang="en-US" sz="2400" smtClean="0"/>
              <a:t>May contain several topics, each topic has associated </a:t>
            </a:r>
            <a:r>
              <a:rPr lang="en-US" sz="2400" i="1" u="sng" smtClean="0"/>
              <a:t>sentiment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3200" smtClean="0"/>
              <a:t>How: intersect the document with the responder agenda</a:t>
            </a:r>
          </a:p>
          <a:p>
            <a:pPr lvl="1" eaLnBrk="1" hangingPunct="1"/>
            <a:r>
              <a:rPr lang="en-US" sz="2800" smtClean="0"/>
              <a:t>Generating response for every non-empty intersection</a:t>
            </a:r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Assumptions: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What: Generate utterances that are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Fluent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Human-like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</a:t>
            </a:r>
            <a:r>
              <a:rPr lang="en-US" sz="2800" dirty="0" smtClean="0"/>
              <a:t>ffectively engage readers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How: We relate to </a:t>
            </a:r>
            <a:r>
              <a:rPr lang="en-US" sz="3200" dirty="0" err="1" smtClean="0"/>
              <a:t>Gricean</a:t>
            </a:r>
            <a:r>
              <a:rPr lang="en-US" sz="3200" dirty="0" smtClean="0"/>
              <a:t> maxims</a:t>
            </a:r>
            <a:endParaRPr lang="en-US" sz="3200" baseline="30000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Maxim of Quantity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Responses are economic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Maxim of Relation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Responses are relevant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Maxim </a:t>
            </a:r>
            <a:r>
              <a:rPr lang="en-US" sz="2800" dirty="0"/>
              <a:t>of </a:t>
            </a:r>
            <a:r>
              <a:rPr lang="en-US" sz="2800" dirty="0" smtClean="0"/>
              <a:t>Quality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Responses are opinionated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Model: Definitions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66738" y="1409700"/>
            <a:ext cx="2900362" cy="2378075"/>
          </a:xfrm>
        </p:spPr>
      </p:pic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7740" y="3250277"/>
            <a:ext cx="2217467" cy="369332"/>
          </a:xfrm>
          <a:prstGeom prst="rect">
            <a:avLst/>
          </a:prstGeom>
          <a:blipFill rotWithShape="0">
            <a:blip r:embed="rId4"/>
            <a:stretch>
              <a:fillRect t="-8197" r="-1923" b="-245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675" y="1409700"/>
            <a:ext cx="330358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1087" y="3250277"/>
            <a:ext cx="1910203" cy="369332"/>
          </a:xfrm>
          <a:prstGeom prst="rect">
            <a:avLst/>
          </a:prstGeom>
          <a:blipFill rotWithShape="0">
            <a:blip r:embed="rId6"/>
            <a:stretch>
              <a:fillRect t="-8197" r="-2229" b="-245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9650" y="4265613"/>
            <a:ext cx="3436938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6407" y="5674457"/>
            <a:ext cx="3782126" cy="375424"/>
          </a:xfrm>
          <a:prstGeom prst="rect">
            <a:avLst/>
          </a:prstGeom>
          <a:blipFill rotWithShape="0">
            <a:blip r:embed="rId8"/>
            <a:stretch>
              <a:fillRect t="-118033" r="-9194" b="-18524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15047" y="2417362"/>
            <a:ext cx="2306336" cy="369332"/>
          </a:xfrm>
          <a:prstGeom prst="rect">
            <a:avLst/>
          </a:prstGeom>
          <a:blipFill rotWithShape="0">
            <a:blip r:embed="rId9"/>
            <a:stretch>
              <a:fillRect b="-1333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02000" y="2468563"/>
            <a:ext cx="452438" cy="300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6608763" y="2468563"/>
            <a:ext cx="450850" cy="300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070350" y="2946400"/>
            <a:ext cx="531813" cy="1511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30706" y="3334463"/>
            <a:ext cx="2892138" cy="490199"/>
          </a:xfrm>
          <a:prstGeom prst="rect">
            <a:avLst/>
          </a:prstGeom>
          <a:blipFill rotWithShape="0">
            <a:blip r:embed="rId10"/>
            <a:stretch>
              <a:fillRect l="-211" b="-1250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8" name="Line Callout 1 (Accent Bar)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1087" y="4097538"/>
            <a:ext cx="4240637" cy="1621699"/>
          </a:xfrm>
          <a:prstGeom prst="accentCallout1">
            <a:avLst>
              <a:gd name="adj1" fmla="val -13309"/>
              <a:gd name="adj2" fmla="val 906"/>
              <a:gd name="adj3" fmla="val -13337"/>
              <a:gd name="adj4" fmla="val -78110"/>
            </a:avLst>
          </a:prstGeom>
          <a:blipFill rotWithShape="0">
            <a:blip r:embed="rId11"/>
            <a:stretch>
              <a:fillRect b="-6752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 1:  Analysis – What to say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3"/>
            <a:stretch>
              <a:fillRect l="-1043" t="-3081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0723" name="Content Placeholder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6663" y="2317750"/>
            <a:ext cx="22812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81284" y="2230257"/>
            <a:ext cx="2022670" cy="646331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025900" y="2943225"/>
            <a:ext cx="3011488" cy="606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>
            <a:off x="7467600" y="2273300"/>
            <a:ext cx="2655888" cy="1946275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content_element: {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topics: [...],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sentiment: -5,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objectivity: 3,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26338" y="2262188"/>
            <a:ext cx="2312987" cy="260350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20444</TotalTime>
  <Words>2604</Words>
  <Application>Microsoft Office PowerPoint</Application>
  <PresentationFormat>Custom</PresentationFormat>
  <Paragraphs>723</Paragraphs>
  <Slides>50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 Light</vt:lpstr>
      <vt:lpstr>Calibri</vt:lpstr>
      <vt:lpstr>Wingdings</vt:lpstr>
      <vt:lpstr>Consolas</vt:lpstr>
      <vt:lpstr>Courier</vt:lpstr>
      <vt:lpstr>Office Theme</vt:lpstr>
      <vt:lpstr>Generating Subjective Responses to Opinionated Articles in Social Media:</vt:lpstr>
      <vt:lpstr>Pop Quiz!</vt:lpstr>
      <vt:lpstr>Outline</vt:lpstr>
      <vt:lpstr>Motivation: Why do we care?</vt:lpstr>
      <vt:lpstr>What do we want?</vt:lpstr>
      <vt:lpstr>Modeling Assumptions</vt:lpstr>
      <vt:lpstr>Modeling Assumptions: Generation</vt:lpstr>
      <vt:lpstr>Our Model: Definitions</vt:lpstr>
      <vt:lpstr>Stage 1:  Analysis – What to say</vt:lpstr>
      <vt:lpstr>Content Element and Agenda</vt:lpstr>
      <vt:lpstr>From Analysis to Generation</vt:lpstr>
      <vt:lpstr>Stage 2: Generation – How to Say It?</vt:lpstr>
      <vt:lpstr>Maxim 1. Economic Responses</vt:lpstr>
      <vt:lpstr>Maxim 2. Relevant Responses</vt:lpstr>
      <vt:lpstr>Maxim 3. Opinionated Responses</vt:lpstr>
      <vt:lpstr>The Generation System</vt:lpstr>
      <vt:lpstr>Example</vt:lpstr>
      <vt:lpstr>Slide 18</vt:lpstr>
      <vt:lpstr>Slide 19</vt:lpstr>
      <vt:lpstr>Slide 20</vt:lpstr>
      <vt:lpstr>Slide 21</vt:lpstr>
      <vt:lpstr>Slide 22</vt:lpstr>
      <vt:lpstr>Slide 23</vt:lpstr>
      <vt:lpstr>The Generation Systems</vt:lpstr>
      <vt:lpstr>Knowledge-Based Generation</vt:lpstr>
      <vt:lpstr>Slide 26</vt:lpstr>
      <vt:lpstr>How (and what) to evaluate?</vt:lpstr>
      <vt:lpstr>Evaluation Setup</vt:lpstr>
      <vt:lpstr>Slide 29</vt:lpstr>
      <vt:lpstr>Survey 1: Human-Likeness</vt:lpstr>
      <vt:lpstr>Survey 1: Human-Likeness</vt:lpstr>
      <vt:lpstr>Survey 1: Human-Likeness</vt:lpstr>
      <vt:lpstr>Survey 1: Learning Effect</vt:lpstr>
      <vt:lpstr>Survey 1: Analysis/Insights</vt:lpstr>
      <vt:lpstr>Survey 2: Relevance</vt:lpstr>
      <vt:lpstr>Future Work</vt:lpstr>
      <vt:lpstr>Conclusions</vt:lpstr>
      <vt:lpstr>Thanks!</vt:lpstr>
      <vt:lpstr>Slide 39</vt:lpstr>
      <vt:lpstr>Architecture (see article)</vt:lpstr>
      <vt:lpstr>Survey 2: Relevance</vt:lpstr>
      <vt:lpstr>Survey 2: Relevance</vt:lpstr>
      <vt:lpstr>Survey 2: Human vs. Computer</vt:lpstr>
      <vt:lpstr>Survey 2: with and without KB</vt:lpstr>
      <vt:lpstr>Architecture: Components</vt:lpstr>
      <vt:lpstr>Our Model – From Analysis to Generation</vt:lpstr>
      <vt:lpstr>Related Work - Background</vt:lpstr>
      <vt:lpstr>Related Work - Background</vt:lpstr>
      <vt:lpstr>Related Work – Toward evaluation</vt:lpstr>
      <vt:lpstr>Related Work – Toward evaluation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Subjective Responses to Opinionated Articles in Social Media:</dc:title>
  <dc:creator>Tomer Cagan</dc:creator>
  <cp:lastModifiedBy>IBMer</cp:lastModifiedBy>
  <cp:revision>581</cp:revision>
  <cp:lastPrinted>2014-06-05T08:13:42Z</cp:lastPrinted>
  <dcterms:created xsi:type="dcterms:W3CDTF">2014-05-25T09:48:15Z</dcterms:created>
  <dcterms:modified xsi:type="dcterms:W3CDTF">2014-09-09T12:05:48Z</dcterms:modified>
</cp:coreProperties>
</file>